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0" r:id="rId2"/>
    <p:sldMasterId id="2147483648" r:id="rId3"/>
  </p:sldMasterIdLst>
  <p:notesMasterIdLst>
    <p:notesMasterId r:id="rId55"/>
  </p:notesMasterIdLst>
  <p:handoutMasterIdLst>
    <p:handoutMasterId r:id="rId56"/>
  </p:handoutMasterIdLst>
  <p:sldIdLst>
    <p:sldId id="261" r:id="rId4"/>
    <p:sldId id="298" r:id="rId5"/>
    <p:sldId id="334"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271" r:id="rId22"/>
    <p:sldId id="264" r:id="rId23"/>
    <p:sldId id="272" r:id="rId24"/>
    <p:sldId id="273" r:id="rId25"/>
    <p:sldId id="274" r:id="rId26"/>
    <p:sldId id="275" r:id="rId27"/>
    <p:sldId id="277" r:id="rId28"/>
    <p:sldId id="308" r:id="rId29"/>
    <p:sldId id="311" r:id="rId30"/>
    <p:sldId id="310" r:id="rId31"/>
    <p:sldId id="312" r:id="rId32"/>
    <p:sldId id="276" r:id="rId33"/>
    <p:sldId id="278" r:id="rId34"/>
    <p:sldId id="279" r:id="rId35"/>
    <p:sldId id="280" r:id="rId36"/>
    <p:sldId id="281" r:id="rId37"/>
    <p:sldId id="282" r:id="rId38"/>
    <p:sldId id="283" r:id="rId39"/>
    <p:sldId id="284" r:id="rId40"/>
    <p:sldId id="309" r:id="rId41"/>
    <p:sldId id="285" r:id="rId42"/>
    <p:sldId id="286" r:id="rId43"/>
    <p:sldId id="287" r:id="rId44"/>
    <p:sldId id="288" r:id="rId45"/>
    <p:sldId id="289" r:id="rId46"/>
    <p:sldId id="295" r:id="rId47"/>
    <p:sldId id="290" r:id="rId48"/>
    <p:sldId id="333" r:id="rId49"/>
    <p:sldId id="332" r:id="rId50"/>
    <p:sldId id="331" r:id="rId51"/>
    <p:sldId id="330" r:id="rId52"/>
    <p:sldId id="329" r:id="rId53"/>
    <p:sldId id="32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77943" autoAdjust="0"/>
  </p:normalViewPr>
  <p:slideViewPr>
    <p:cSldViewPr snapToGrid="0">
      <p:cViewPr varScale="1">
        <p:scale>
          <a:sx n="127" d="100"/>
          <a:sy n="127" d="100"/>
        </p:scale>
        <p:origin x="1242" y="12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zh-CN"/>
        </a:p>
      </dgm:t>
    </dgm:pt>
    <dgm:pt modelId="{A6406C01-7E83-4650-8EF5-394419DCB348}">
      <dgm:prSet phldrT="[文本]"/>
      <dgm:spPr/>
      <dgm:t>
        <a:bodyPr/>
        <a:lstStyle/>
        <a:p>
          <a:r>
            <a:rPr lang="en-US" altLang="zh-CN" dirty="0">
              <a:latin typeface="Microsoft YaHei UI" panose="020B0503020204020204" pitchFamily="34" charset="-122"/>
              <a:ea typeface="Microsoft YaHei UI" panose="020B0503020204020204" pitchFamily="34" charset="-122"/>
            </a:rPr>
            <a:t>design</a:t>
          </a:r>
          <a:endParaRPr lang="zh-CN" dirty="0">
            <a:latin typeface="Microsoft YaHei UI" panose="020B0503020204020204" pitchFamily="34" charset="-122"/>
            <a:ea typeface="Microsoft YaHei UI" panose="020B0503020204020204" pitchFamily="34" charset="-122"/>
          </a:endParaRPr>
        </a:p>
      </dgm:t>
    </dgm:pt>
    <dgm:pt modelId="{2586B3BB-DA8B-42DF-AC9A-77CE21607FD0}" type="par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7C5B61F0-A4F6-4FCA-B552-36151F31051E}" type="sib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E4E9F0D0-FF23-4B59-9B97-973BCBE5DC65}">
      <dgm:prSet phldrT="[文本]"/>
      <dgm:spPr/>
      <dgm:t>
        <a:bodyPr/>
        <a:lstStyle/>
        <a:p>
          <a:r>
            <a:rPr lang="en-US" altLang="zh-CN" dirty="0">
              <a:latin typeface="Microsoft YaHei UI" panose="020B0503020204020204" pitchFamily="34" charset="-122"/>
              <a:ea typeface="Microsoft YaHei UI" panose="020B0503020204020204" pitchFamily="34" charset="-122"/>
            </a:rPr>
            <a:t>a sorting problem: find a fast way</a:t>
          </a:r>
          <a:endParaRPr lang="zh-CN" dirty="0">
            <a:latin typeface="Microsoft YaHei UI" panose="020B0503020204020204" pitchFamily="34" charset="-122"/>
            <a:ea typeface="Microsoft YaHei UI" panose="020B0503020204020204" pitchFamily="34" charset="-122"/>
          </a:endParaRPr>
        </a:p>
      </dgm:t>
    </dgm:pt>
    <dgm:pt modelId="{E9237435-F938-45D4-8BF4-6D5D4DFF850F}" type="par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D32B195A-7CAD-474B-B79C-BE4BB171E742}" type="sib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5D952622-A79E-41E4-BBC2-6212DEFFA91C}">
      <dgm:prSet phldrT="[文本]"/>
      <dgm:spPr/>
      <dgm:t>
        <a:bodyPr/>
        <a:lstStyle/>
        <a:p>
          <a:r>
            <a:rPr lang="en-US" altLang="zh-CN" dirty="0">
              <a:latin typeface="Microsoft YaHei UI" panose="020B0503020204020204" pitchFamily="34" charset="-122"/>
              <a:ea typeface="Microsoft YaHei UI" panose="020B0503020204020204" pitchFamily="34" charset="-122"/>
            </a:rPr>
            <a:t>code</a:t>
          </a:r>
          <a:endParaRPr lang="zh-CN" dirty="0">
            <a:latin typeface="Microsoft YaHei UI" panose="020B0503020204020204" pitchFamily="34" charset="-122"/>
            <a:ea typeface="Microsoft YaHei UI" panose="020B0503020204020204" pitchFamily="34" charset="-122"/>
          </a:endParaRPr>
        </a:p>
      </dgm:t>
    </dgm:pt>
    <dgm:pt modelId="{10627A68-BE4B-4A4A-9EC9-4CFEF1E4DF39}" type="par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092BAEF3-D9F2-476B-9A0B-6F14CC814529}" type="sib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5248D9DA-6444-46F6-8D28-C8BB2253AAD1}">
      <dgm:prSet phldrT="[文本]"/>
      <dgm:spPr/>
      <dgm:t>
        <a:bodyPr/>
        <a:lstStyle/>
        <a:p>
          <a:r>
            <a:rPr lang="en-US" altLang="zh-CN" dirty="0">
              <a:latin typeface="Microsoft YaHei UI" panose="020B0503020204020204" pitchFamily="34" charset="-122"/>
              <a:ea typeface="Microsoft YaHei UI" panose="020B0503020204020204" pitchFamily="34" charset="-122"/>
            </a:rPr>
            <a:t>Implement the sorting algorithm</a:t>
          </a:r>
          <a:endParaRPr lang="zh-CN" dirty="0">
            <a:latin typeface="Microsoft YaHei UI" panose="020B0503020204020204" pitchFamily="34" charset="-122"/>
            <a:ea typeface="Microsoft YaHei UI" panose="020B0503020204020204" pitchFamily="34" charset="-122"/>
          </a:endParaRPr>
        </a:p>
      </dgm:t>
    </dgm:pt>
    <dgm:pt modelId="{A8533F77-F094-4EDB-BCC7-35E0D6A46B71}" type="par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011B552E-515A-4C41-B810-0D2552861422}" type="sib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50706FFE-8A00-485D-9FF7-8D310692C602}">
      <dgm:prSet phldrT="[文本]"/>
      <dgm:spPr/>
      <dgm:t>
        <a:bodyPr/>
        <a:lstStyle/>
        <a:p>
          <a:r>
            <a:rPr lang="en-US" altLang="zh-CN" dirty="0">
              <a:latin typeface="Microsoft YaHei UI" panose="020B0503020204020204" pitchFamily="34" charset="-122"/>
              <a:ea typeface="Microsoft YaHei UI" panose="020B0503020204020204" pitchFamily="34" charset="-122"/>
            </a:rPr>
            <a:t>exe</a:t>
          </a:r>
          <a:endParaRPr lang="zh-CN" dirty="0">
            <a:latin typeface="Microsoft YaHei UI" panose="020B0503020204020204" pitchFamily="34" charset="-122"/>
            <a:ea typeface="Microsoft YaHei UI" panose="020B0503020204020204" pitchFamily="34" charset="-122"/>
          </a:endParaRPr>
        </a:p>
      </dgm:t>
    </dgm:pt>
    <dgm:pt modelId="{EF44BD91-19A4-424B-BA32-4A5492B6E40B}" type="par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CD03DFF4-D962-46D6-AFFA-2A87FD08403E}" type="sib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3A9B5D84-CB00-4BC9-ADB2-5CF832F36763}">
      <dgm:prSet phldrT="[文本]"/>
      <dgm:spPr/>
      <dgm:t>
        <a:bodyPr/>
        <a:lstStyle/>
        <a:p>
          <a:r>
            <a:rPr lang="en-US" altLang="zh-CN" dirty="0">
              <a:latin typeface="Microsoft YaHei UI" panose="020B0503020204020204" pitchFamily="34" charset="-122"/>
              <a:ea typeface="Microsoft YaHei UI" panose="020B0503020204020204" pitchFamily="34" charset="-122"/>
            </a:rPr>
            <a:t>Input, execute instruction then output</a:t>
          </a:r>
          <a:endParaRPr lang="zh-CN" dirty="0">
            <a:latin typeface="Microsoft YaHei UI" panose="020B0503020204020204" pitchFamily="34" charset="-122"/>
            <a:ea typeface="Microsoft YaHei UI" panose="020B0503020204020204" pitchFamily="34" charset="-122"/>
          </a:endParaRPr>
        </a:p>
      </dgm:t>
    </dgm:pt>
    <dgm:pt modelId="{BD57EC4A-052D-4824-8820-064BAC997A9B}" type="par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98E878CF-4A49-4E76-BD23-AE7C5290BAFD}" type="sib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zh-CN"/>
        </a:p>
      </dgm:t>
    </dgm:pt>
    <dgm:pt modelId="{A6406C01-7E83-4650-8EF5-394419DCB348}">
      <dgm:prSet phldrT="[文本]"/>
      <dgm:spPr/>
      <dgm:t>
        <a:bodyPr/>
        <a:lstStyle/>
        <a:p>
          <a:r>
            <a:rPr lang="en-US" altLang="zh-CN" dirty="0">
              <a:latin typeface="Microsoft YaHei UI" panose="020B0503020204020204" pitchFamily="34" charset="-122"/>
              <a:ea typeface="Microsoft YaHei UI" panose="020B0503020204020204" pitchFamily="34" charset="-122"/>
            </a:rPr>
            <a:t>data</a:t>
          </a:r>
          <a:endParaRPr lang="zh-CN" dirty="0">
            <a:latin typeface="Microsoft YaHei UI" panose="020B0503020204020204" pitchFamily="34" charset="-122"/>
            <a:ea typeface="Microsoft YaHei UI" panose="020B0503020204020204" pitchFamily="34" charset="-122"/>
          </a:endParaRPr>
        </a:p>
      </dgm:t>
    </dgm:pt>
    <dgm:pt modelId="{2586B3BB-DA8B-42DF-AC9A-77CE21607FD0}" type="par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7C5B61F0-A4F6-4FCA-B552-36151F31051E}" type="sib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E4E9F0D0-FF23-4B59-9B97-973BCBE5DC65}">
      <dgm:prSet phldrT="[文本]"/>
      <dgm:spPr/>
      <dgm:t>
        <a:bodyPr/>
        <a:lstStyle/>
        <a:p>
          <a:r>
            <a:rPr lang="en-US" altLang="zh-CN" dirty="0">
              <a:latin typeface="Microsoft YaHei UI" panose="020B0503020204020204" pitchFamily="34" charset="-122"/>
              <a:ea typeface="Microsoft YaHei UI" panose="020B0503020204020204" pitchFamily="34" charset="-122"/>
            </a:rPr>
            <a:t>Preparing labeled data set like:</a:t>
          </a:r>
        </a:p>
        <a:p>
          <a:r>
            <a:rPr lang="en-US" altLang="zh-CN" dirty="0">
              <a:latin typeface="Microsoft YaHei UI" panose="020B0503020204020204" pitchFamily="34" charset="-122"/>
              <a:ea typeface="Microsoft YaHei UI" panose="020B0503020204020204" pitchFamily="34" charset="-122"/>
            </a:rPr>
            <a:t>[1 2 3] labeled with </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perfect</a:t>
          </a:r>
          <a:r>
            <a:rPr lang="zh-CN" altLang="en-US" dirty="0">
              <a:latin typeface="Microsoft YaHei UI" panose="020B0503020204020204" pitchFamily="34" charset="-122"/>
              <a:ea typeface="Microsoft YaHei UI" panose="020B0503020204020204" pitchFamily="34" charset="-122"/>
            </a:rPr>
            <a:t>’</a:t>
          </a:r>
          <a:endParaRPr lang="zh-CN" dirty="0">
            <a:latin typeface="Microsoft YaHei UI" panose="020B0503020204020204" pitchFamily="34" charset="-122"/>
            <a:ea typeface="Microsoft YaHei UI" panose="020B0503020204020204" pitchFamily="34" charset="-122"/>
          </a:endParaRPr>
        </a:p>
      </dgm:t>
    </dgm:pt>
    <dgm:pt modelId="{E9237435-F938-45D4-8BF4-6D5D4DFF850F}" type="par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D32B195A-7CAD-474B-B79C-BE4BB171E742}" type="sib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5D952622-A79E-41E4-BBC2-6212DEFFA91C}">
      <dgm:prSet phldrT="[文本]"/>
      <dgm:spPr/>
      <dgm:t>
        <a:bodyPr/>
        <a:lstStyle/>
        <a:p>
          <a:r>
            <a:rPr lang="en-US" altLang="zh-CN" dirty="0">
              <a:latin typeface="Microsoft YaHei UI" panose="020B0503020204020204" pitchFamily="34" charset="-122"/>
              <a:ea typeface="Microsoft YaHei UI" panose="020B0503020204020204" pitchFamily="34" charset="-122"/>
            </a:rPr>
            <a:t>learn</a:t>
          </a:r>
          <a:endParaRPr lang="zh-CN" dirty="0">
            <a:latin typeface="Microsoft YaHei UI" panose="020B0503020204020204" pitchFamily="34" charset="-122"/>
            <a:ea typeface="Microsoft YaHei UI" panose="020B0503020204020204" pitchFamily="34" charset="-122"/>
          </a:endParaRPr>
        </a:p>
      </dgm:t>
    </dgm:pt>
    <dgm:pt modelId="{10627A68-BE4B-4A4A-9EC9-4CFEF1E4DF39}" type="par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092BAEF3-D9F2-476B-9A0B-6F14CC814529}" type="sib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5248D9DA-6444-46F6-8D28-C8BB2253AAD1}">
      <dgm:prSet phldrT="[文本]"/>
      <dgm:spPr/>
      <dgm:t>
        <a:bodyPr/>
        <a:lstStyle/>
        <a:p>
          <a:r>
            <a:rPr lang="en-US" altLang="zh-CN" dirty="0">
              <a:latin typeface="Microsoft YaHei UI" panose="020B0503020204020204" pitchFamily="34" charset="-122"/>
              <a:ea typeface="Microsoft YaHei UI" panose="020B0503020204020204" pitchFamily="34" charset="-122"/>
            </a:rPr>
            <a:t>To learn a model from the data set by running a learning algorithm (coded by human beings)</a:t>
          </a:r>
          <a:endParaRPr lang="zh-CN" dirty="0">
            <a:latin typeface="Microsoft YaHei UI" panose="020B0503020204020204" pitchFamily="34" charset="-122"/>
            <a:ea typeface="Microsoft YaHei UI" panose="020B0503020204020204" pitchFamily="34" charset="-122"/>
          </a:endParaRPr>
        </a:p>
      </dgm:t>
    </dgm:pt>
    <dgm:pt modelId="{A8533F77-F094-4EDB-BCC7-35E0D6A46B71}" type="par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011B552E-515A-4C41-B810-0D2552861422}" type="sib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50706FFE-8A00-485D-9FF7-8D310692C602}">
      <dgm:prSet phldrT="[文本]"/>
      <dgm:spPr/>
      <dgm:t>
        <a:bodyPr/>
        <a:lstStyle/>
        <a:p>
          <a:r>
            <a:rPr lang="en-US" altLang="zh-CN" dirty="0">
              <a:latin typeface="Microsoft YaHei UI" panose="020B0503020204020204" pitchFamily="34" charset="-122"/>
              <a:ea typeface="Microsoft YaHei UI" panose="020B0503020204020204" pitchFamily="34" charset="-122"/>
            </a:rPr>
            <a:t>test</a:t>
          </a:r>
          <a:endParaRPr lang="zh-CN" dirty="0">
            <a:latin typeface="Microsoft YaHei UI" panose="020B0503020204020204" pitchFamily="34" charset="-122"/>
            <a:ea typeface="Microsoft YaHei UI" panose="020B0503020204020204" pitchFamily="34" charset="-122"/>
          </a:endParaRPr>
        </a:p>
      </dgm:t>
    </dgm:pt>
    <dgm:pt modelId="{EF44BD91-19A4-424B-BA32-4A5492B6E40B}" type="par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CD03DFF4-D962-46D6-AFFA-2A87FD08403E}" type="sib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3A9B5D84-CB00-4BC9-ADB2-5CF832F36763}">
      <dgm:prSet phldrT="[文本]"/>
      <dgm:spPr/>
      <dgm:t>
        <a:bodyPr/>
        <a:lstStyle/>
        <a:p>
          <a:r>
            <a:rPr lang="en-US" altLang="zh-CN" dirty="0">
              <a:latin typeface="Microsoft YaHei UI" panose="020B0503020204020204" pitchFamily="34" charset="-122"/>
              <a:ea typeface="Microsoft YaHei UI" panose="020B0503020204020204" pitchFamily="34" charset="-122"/>
            </a:rPr>
            <a:t>When given a new array [ 3 4 1] the machine will output [1 3 4] basing on the algorithm</a:t>
          </a:r>
          <a:endParaRPr lang="zh-CN" dirty="0">
            <a:latin typeface="Microsoft YaHei UI" panose="020B0503020204020204" pitchFamily="34" charset="-122"/>
            <a:ea typeface="Microsoft YaHei UI" panose="020B0503020204020204" pitchFamily="34" charset="-122"/>
          </a:endParaRPr>
        </a:p>
      </dgm:t>
    </dgm:pt>
    <dgm:pt modelId="{BD57EC4A-052D-4824-8820-064BAC997A9B}" type="par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98E878CF-4A49-4E76-BD23-AE7C5290BAFD}" type="sib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82897"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a sorting problem: find a fast way</a:t>
          </a:r>
          <a:endParaRPr lang="zh-CN" sz="1700" kern="1200" dirty="0">
            <a:latin typeface="Microsoft YaHei UI" panose="020B0503020204020204" pitchFamily="34" charset="-122"/>
            <a:ea typeface="Microsoft YaHei UI" panose="020B0503020204020204" pitchFamily="34" charset="-122"/>
          </a:endParaRPr>
        </a:p>
      </dsp:txBody>
      <dsp:txXfrm>
        <a:off x="1360661" y="1346238"/>
        <a:ext cx="1321638" cy="1658861"/>
      </dsp:txXfrm>
    </dsp:sp>
    <dsp:sp modelId="{47DA5750-48DC-4E4F-815D-0B05DBC30DAB}">
      <dsp:nvSpPr>
        <dsp:cNvPr id="0" name=""/>
        <dsp:cNvSpPr/>
      </dsp:nvSpPr>
      <dsp:spPr>
        <a:xfrm>
          <a:off x="5134"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Microsoft YaHei UI" panose="020B0503020204020204" pitchFamily="34" charset="-122"/>
              <a:ea typeface="Microsoft YaHei UI" panose="020B0503020204020204" pitchFamily="34" charset="-122"/>
            </a:rPr>
            <a:t>design</a:t>
          </a:r>
          <a:endParaRPr lang="zh-CN" sz="2200" kern="1200" dirty="0">
            <a:latin typeface="Microsoft YaHei UI" panose="020B0503020204020204" pitchFamily="34" charset="-122"/>
            <a:ea typeface="Microsoft YaHei UI" panose="020B0503020204020204" pitchFamily="34" charset="-122"/>
          </a:endParaRPr>
        </a:p>
      </dsp:txBody>
      <dsp:txXfrm>
        <a:off x="203646" y="1696417"/>
        <a:ext cx="958502" cy="958502"/>
      </dsp:txXfrm>
    </dsp:sp>
    <dsp:sp modelId="{00D2DC2C-7CA2-4A4B-B66D-3DDCAB7DC8E9}">
      <dsp:nvSpPr>
        <dsp:cNvPr id="0" name=""/>
        <dsp:cNvSpPr/>
      </dsp:nvSpPr>
      <dsp:spPr>
        <a:xfrm>
          <a:off x="4241155"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Implement the sorting algorithm</a:t>
          </a:r>
          <a:endParaRPr lang="zh-CN" sz="1700" kern="1200" dirty="0">
            <a:latin typeface="Microsoft YaHei UI" panose="020B0503020204020204" pitchFamily="34" charset="-122"/>
            <a:ea typeface="Microsoft YaHei UI" panose="020B0503020204020204" pitchFamily="34" charset="-122"/>
          </a:endParaRPr>
        </a:p>
      </dsp:txBody>
      <dsp:txXfrm>
        <a:off x="4918918" y="1346238"/>
        <a:ext cx="1321638" cy="1658861"/>
      </dsp:txXfrm>
    </dsp:sp>
    <dsp:sp modelId="{EE8733A1-7662-4D0A-B39E-2218596CC81C}">
      <dsp:nvSpPr>
        <dsp:cNvPr id="0" name=""/>
        <dsp:cNvSpPr/>
      </dsp:nvSpPr>
      <dsp:spPr>
        <a:xfrm>
          <a:off x="3563391"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Microsoft YaHei UI" panose="020B0503020204020204" pitchFamily="34" charset="-122"/>
              <a:ea typeface="Microsoft YaHei UI" panose="020B0503020204020204" pitchFamily="34" charset="-122"/>
            </a:rPr>
            <a:t>code</a:t>
          </a:r>
          <a:endParaRPr lang="zh-CN" sz="2200" kern="1200" dirty="0">
            <a:latin typeface="Microsoft YaHei UI" panose="020B0503020204020204" pitchFamily="34" charset="-122"/>
            <a:ea typeface="Microsoft YaHei UI" panose="020B0503020204020204" pitchFamily="34" charset="-122"/>
          </a:endParaRPr>
        </a:p>
      </dsp:txBody>
      <dsp:txXfrm>
        <a:off x="3761903" y="1696417"/>
        <a:ext cx="958502" cy="958502"/>
      </dsp:txXfrm>
    </dsp:sp>
    <dsp:sp modelId="{4BF699B1-BE15-42D1-9784-AA33CF29870E}">
      <dsp:nvSpPr>
        <dsp:cNvPr id="0" name=""/>
        <dsp:cNvSpPr/>
      </dsp:nvSpPr>
      <dsp:spPr>
        <a:xfrm>
          <a:off x="7799412"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Input, execute instruction then output</a:t>
          </a:r>
          <a:endParaRPr lang="zh-CN" sz="1700" kern="1200" dirty="0">
            <a:latin typeface="Microsoft YaHei UI" panose="020B0503020204020204" pitchFamily="34" charset="-122"/>
            <a:ea typeface="Microsoft YaHei UI" panose="020B0503020204020204" pitchFamily="34" charset="-122"/>
          </a:endParaRPr>
        </a:p>
      </dsp:txBody>
      <dsp:txXfrm>
        <a:off x="8477175" y="1346238"/>
        <a:ext cx="1321638" cy="1658861"/>
      </dsp:txXfrm>
    </dsp:sp>
    <dsp:sp modelId="{78E9A4E4-18A9-4B73-8007-A63A71C71937}">
      <dsp:nvSpPr>
        <dsp:cNvPr id="0" name=""/>
        <dsp:cNvSpPr/>
      </dsp:nvSpPr>
      <dsp:spPr>
        <a:xfrm>
          <a:off x="7121649"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Microsoft YaHei UI" panose="020B0503020204020204" pitchFamily="34" charset="-122"/>
              <a:ea typeface="Microsoft YaHei UI" panose="020B0503020204020204" pitchFamily="34" charset="-122"/>
            </a:rPr>
            <a:t>exe</a:t>
          </a:r>
          <a:endParaRPr lang="zh-CN" sz="2200" kern="1200" dirty="0">
            <a:latin typeface="Microsoft YaHei UI" panose="020B0503020204020204" pitchFamily="34" charset="-122"/>
            <a:ea typeface="Microsoft YaHei UI" panose="020B0503020204020204" pitchFamily="34" charset="-122"/>
          </a:endParaRPr>
        </a:p>
      </dsp:txBody>
      <dsp:txXfrm>
        <a:off x="7320161" y="1696417"/>
        <a:ext cx="958502" cy="958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82897"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Preparing labeled data set like:</a:t>
          </a:r>
        </a:p>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[1 2 3] labeled with </a:t>
          </a:r>
          <a:r>
            <a:rPr lang="zh-CN" altLang="en-US" sz="1200" kern="1200" dirty="0">
              <a:latin typeface="Microsoft YaHei UI" panose="020B0503020204020204" pitchFamily="34" charset="-122"/>
              <a:ea typeface="Microsoft YaHei UI" panose="020B0503020204020204" pitchFamily="34" charset="-122"/>
            </a:rPr>
            <a:t>‘</a:t>
          </a:r>
          <a:r>
            <a:rPr lang="en-US" altLang="zh-CN" sz="1200" kern="1200" dirty="0">
              <a:latin typeface="Microsoft YaHei UI" panose="020B0503020204020204" pitchFamily="34" charset="-122"/>
              <a:ea typeface="Microsoft YaHei UI" panose="020B0503020204020204" pitchFamily="34" charset="-122"/>
            </a:rPr>
            <a:t>perfect</a:t>
          </a:r>
          <a:r>
            <a:rPr lang="zh-CN" altLang="en-US" sz="1200" kern="1200" dirty="0">
              <a:latin typeface="Microsoft YaHei UI" panose="020B0503020204020204" pitchFamily="34" charset="-122"/>
              <a:ea typeface="Microsoft YaHei UI" panose="020B0503020204020204" pitchFamily="34" charset="-122"/>
            </a:rPr>
            <a:t>’</a:t>
          </a:r>
          <a:endParaRPr lang="zh-CN" sz="1200" kern="1200" dirty="0">
            <a:latin typeface="Microsoft YaHei UI" panose="020B0503020204020204" pitchFamily="34" charset="-122"/>
            <a:ea typeface="Microsoft YaHei UI" panose="020B0503020204020204" pitchFamily="34" charset="-122"/>
          </a:endParaRPr>
        </a:p>
      </dsp:txBody>
      <dsp:txXfrm>
        <a:off x="1360661" y="1346238"/>
        <a:ext cx="1321638" cy="1658861"/>
      </dsp:txXfrm>
    </dsp:sp>
    <dsp:sp modelId="{47DA5750-48DC-4E4F-815D-0B05DBC30DAB}">
      <dsp:nvSpPr>
        <dsp:cNvPr id="0" name=""/>
        <dsp:cNvSpPr/>
      </dsp:nvSpPr>
      <dsp:spPr>
        <a:xfrm>
          <a:off x="5134"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latin typeface="Microsoft YaHei UI" panose="020B0503020204020204" pitchFamily="34" charset="-122"/>
              <a:ea typeface="Microsoft YaHei UI" panose="020B0503020204020204" pitchFamily="34" charset="-122"/>
            </a:rPr>
            <a:t>data</a:t>
          </a:r>
          <a:endParaRPr lang="zh-CN" sz="3000" kern="1200" dirty="0">
            <a:latin typeface="Microsoft YaHei UI" panose="020B0503020204020204" pitchFamily="34" charset="-122"/>
            <a:ea typeface="Microsoft YaHei UI" panose="020B0503020204020204" pitchFamily="34" charset="-122"/>
          </a:endParaRPr>
        </a:p>
      </dsp:txBody>
      <dsp:txXfrm>
        <a:off x="203646" y="1696417"/>
        <a:ext cx="958502" cy="958502"/>
      </dsp:txXfrm>
    </dsp:sp>
    <dsp:sp modelId="{00D2DC2C-7CA2-4A4B-B66D-3DDCAB7DC8E9}">
      <dsp:nvSpPr>
        <dsp:cNvPr id="0" name=""/>
        <dsp:cNvSpPr/>
      </dsp:nvSpPr>
      <dsp:spPr>
        <a:xfrm>
          <a:off x="4241155"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To learn a model from the data set by running a learning algorithm (coded by human beings)</a:t>
          </a:r>
          <a:endParaRPr lang="zh-CN" sz="1200" kern="1200" dirty="0">
            <a:latin typeface="Microsoft YaHei UI" panose="020B0503020204020204" pitchFamily="34" charset="-122"/>
            <a:ea typeface="Microsoft YaHei UI" panose="020B0503020204020204" pitchFamily="34" charset="-122"/>
          </a:endParaRPr>
        </a:p>
      </dsp:txBody>
      <dsp:txXfrm>
        <a:off x="4918918" y="1346238"/>
        <a:ext cx="1321638" cy="1658861"/>
      </dsp:txXfrm>
    </dsp:sp>
    <dsp:sp modelId="{EE8733A1-7662-4D0A-B39E-2218596CC81C}">
      <dsp:nvSpPr>
        <dsp:cNvPr id="0" name=""/>
        <dsp:cNvSpPr/>
      </dsp:nvSpPr>
      <dsp:spPr>
        <a:xfrm>
          <a:off x="3563391"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latin typeface="Microsoft YaHei UI" panose="020B0503020204020204" pitchFamily="34" charset="-122"/>
              <a:ea typeface="Microsoft YaHei UI" panose="020B0503020204020204" pitchFamily="34" charset="-122"/>
            </a:rPr>
            <a:t>learn</a:t>
          </a:r>
          <a:endParaRPr lang="zh-CN" sz="3000" kern="1200" dirty="0">
            <a:latin typeface="Microsoft YaHei UI" panose="020B0503020204020204" pitchFamily="34" charset="-122"/>
            <a:ea typeface="Microsoft YaHei UI" panose="020B0503020204020204" pitchFamily="34" charset="-122"/>
          </a:endParaRPr>
        </a:p>
      </dsp:txBody>
      <dsp:txXfrm>
        <a:off x="3761903" y="1696417"/>
        <a:ext cx="958502" cy="958502"/>
      </dsp:txXfrm>
    </dsp:sp>
    <dsp:sp modelId="{4BF699B1-BE15-42D1-9784-AA33CF29870E}">
      <dsp:nvSpPr>
        <dsp:cNvPr id="0" name=""/>
        <dsp:cNvSpPr/>
      </dsp:nvSpPr>
      <dsp:spPr>
        <a:xfrm>
          <a:off x="7799412"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When given a new array [ 3 4 1] the machine will output [1 3 4] basing on the algorithm</a:t>
          </a:r>
          <a:endParaRPr lang="zh-CN" sz="1200" kern="1200" dirty="0">
            <a:latin typeface="Microsoft YaHei UI" panose="020B0503020204020204" pitchFamily="34" charset="-122"/>
            <a:ea typeface="Microsoft YaHei UI" panose="020B0503020204020204" pitchFamily="34" charset="-122"/>
          </a:endParaRPr>
        </a:p>
      </dsp:txBody>
      <dsp:txXfrm>
        <a:off x="8477175" y="1346238"/>
        <a:ext cx="1321638" cy="1658861"/>
      </dsp:txXfrm>
    </dsp:sp>
    <dsp:sp modelId="{78E9A4E4-18A9-4B73-8007-A63A71C71937}">
      <dsp:nvSpPr>
        <dsp:cNvPr id="0" name=""/>
        <dsp:cNvSpPr/>
      </dsp:nvSpPr>
      <dsp:spPr>
        <a:xfrm>
          <a:off x="7121649"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latin typeface="Microsoft YaHei UI" panose="020B0503020204020204" pitchFamily="34" charset="-122"/>
              <a:ea typeface="Microsoft YaHei UI" panose="020B0503020204020204" pitchFamily="34" charset="-122"/>
            </a:rPr>
            <a:t>test</a:t>
          </a:r>
          <a:endParaRPr lang="zh-CN" sz="3000" kern="1200" dirty="0">
            <a:latin typeface="Microsoft YaHei UI" panose="020B0503020204020204" pitchFamily="34" charset="-122"/>
            <a:ea typeface="Microsoft YaHei UI" panose="020B0503020204020204" pitchFamily="34" charset="-122"/>
          </a:endParaRPr>
        </a:p>
      </dsp:txBody>
      <dsp:txXfrm>
        <a:off x="7320161" y="1696417"/>
        <a:ext cx="958502" cy="958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59041DB8-B66F-4DC8-A96E-33677E0F90FF}" type="datetimeFigureOut">
              <a:rPr lang="en-US" altLang="zh-CN" smtClean="0">
                <a:ea typeface="Microsoft YaHei UI" panose="020B0503020204020204" pitchFamily="34" charset="-122"/>
              </a:rPr>
              <a:t>2/26/2023</a:t>
            </a:fld>
            <a:endParaRPr lang="zh-CN" dirty="0">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1604A0D4-B89B-4ADD-AF9E-38636B40EE4E}" type="slidenum">
              <a:rPr lang="zh-CN" smtClean="0">
                <a:ea typeface="Microsoft YaHei UI" panose="020B0503020204020204" pitchFamily="34" charset="-122"/>
              </a:rPr>
              <a:t>‹#›</a:t>
            </a:fld>
            <a:endParaRPr lang="zh-CN" dirty="0">
              <a:ea typeface="Microsoft YaHei UI"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ea typeface="Microsoft YaHei UI" panose="020B0503020204020204" pitchFamily="34" charset="-122"/>
              </a:defRPr>
            </a:lvl1pPr>
          </a:lstStyle>
          <a:p>
            <a:fld id="{DEB49C4A-65AC-492D-9701-81B46C3AD0E4}" type="datetimeFigureOut">
              <a:rPr lang="en-US" altLang="zh-CN" smtClean="0"/>
              <a:pPr/>
              <a:t>2/26/2023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ea typeface="Microsoft YaHei UI" panose="020B0503020204020204" pitchFamily="34" charset="-122"/>
              </a:defRPr>
            </a:lvl1pPr>
          </a:lstStyle>
          <a:p>
            <a:fld id="{82869989-EB00-4EE7-BCB5-25BDC5BB29F8}" type="slidenum">
              <a:rPr lang="en-US" altLang="zh-CN" smtClean="0"/>
              <a:pPr/>
              <a:t>‹#›</a:t>
            </a:fld>
            <a:endParaRPr lang="en-US" altLang="zh-CN"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n-lt"/>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n-lt"/>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n-lt"/>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n-lt"/>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t>22</a:t>
            </a:fld>
            <a:endParaRPr lang="zh-CN"/>
          </a:p>
        </p:txBody>
      </p:sp>
    </p:spTree>
    <p:extLst>
      <p:ext uri="{BB962C8B-B14F-4D97-AF65-F5344CB8AC3E}">
        <p14:creationId xmlns:p14="http://schemas.microsoft.com/office/powerpoint/2010/main" val="388354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model</a:t>
            </a:r>
          </a:p>
        </p:txBody>
      </p:sp>
      <p:sp>
        <p:nvSpPr>
          <p:cNvPr id="4" name="Slide Number Placeholder 3"/>
          <p:cNvSpPr>
            <a:spLocks noGrp="1"/>
          </p:cNvSpPr>
          <p:nvPr>
            <p:ph type="sldNum" sz="quarter" idx="10"/>
          </p:nvPr>
        </p:nvSpPr>
        <p:spPr/>
        <p:txBody>
          <a:bodyPr/>
          <a:lstStyle/>
          <a:p>
            <a:fld id="{82869989-EB00-4EE7-BCB5-25BDC5BB29F8}" type="slidenum">
              <a:rPr lang="en-US" altLang="zh-CN" smtClean="0"/>
              <a:pPr/>
              <a:t>25</a:t>
            </a:fld>
            <a:endParaRPr lang="en-US" altLang="zh-CN" dirty="0"/>
          </a:p>
        </p:txBody>
      </p:sp>
    </p:spTree>
    <p:extLst>
      <p:ext uri="{BB962C8B-B14F-4D97-AF65-F5344CB8AC3E}">
        <p14:creationId xmlns:p14="http://schemas.microsoft.com/office/powerpoint/2010/main" val="3410837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20 languages in the system, large amount of essays written in at least 2 languages. Machine learn to translate via learning – e.g. American – americano etc.</a:t>
            </a:r>
          </a:p>
        </p:txBody>
      </p:sp>
      <p:sp>
        <p:nvSpPr>
          <p:cNvPr id="4" name="Slide Number Placeholder 3"/>
          <p:cNvSpPr>
            <a:spLocks noGrp="1"/>
          </p:cNvSpPr>
          <p:nvPr>
            <p:ph type="sldNum" sz="quarter" idx="5"/>
          </p:nvPr>
        </p:nvSpPr>
        <p:spPr/>
        <p:txBody>
          <a:bodyPr/>
          <a:lstStyle/>
          <a:p>
            <a:fld id="{82869989-EB00-4EE7-BCB5-25BDC5BB29F8}" type="slidenum">
              <a:rPr lang="en-US" altLang="zh-CN" smtClean="0"/>
              <a:pPr/>
              <a:t>26</a:t>
            </a:fld>
            <a:endParaRPr lang="en-US" altLang="zh-CN" dirty="0"/>
          </a:p>
        </p:txBody>
      </p:sp>
    </p:spTree>
    <p:extLst>
      <p:ext uri="{BB962C8B-B14F-4D97-AF65-F5344CB8AC3E}">
        <p14:creationId xmlns:p14="http://schemas.microsoft.com/office/powerpoint/2010/main" val="326747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2678212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1021746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8461902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190625" y="1151930"/>
            <a:ext cx="9810750" cy="2321719"/>
          </a:xfrm>
          <a:prstGeom prst="rect">
            <a:avLst/>
          </a:prstGeom>
        </p:spPr>
        <p:txBody>
          <a:bodyPr anchor="b"/>
          <a:lstStyle/>
          <a:p>
            <a:r>
              <a:t>Title Text</a:t>
            </a:r>
          </a:p>
        </p:txBody>
      </p:sp>
      <p:sp>
        <p:nvSpPr>
          <p:cNvPr id="12" name="Body Level One…"/>
          <p:cNvSpPr>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sz="2200">
                <a:latin typeface="Helvetica"/>
                <a:ea typeface="Helvetica"/>
                <a:cs typeface="Helvetica"/>
                <a:sym typeface="Helvetica"/>
              </a:defRPr>
            </a:lvl1pPr>
            <a:lvl2pPr marL="0" indent="160729" algn="ctr">
              <a:spcBef>
                <a:spcPts val="0"/>
              </a:spcBef>
              <a:buSzTx/>
              <a:buNone/>
              <a:defRPr sz="2200">
                <a:latin typeface="Helvetica"/>
                <a:ea typeface="Helvetica"/>
                <a:cs typeface="Helvetica"/>
                <a:sym typeface="Helvetica"/>
              </a:defRPr>
            </a:lvl2pPr>
            <a:lvl3pPr marL="0" indent="321457" algn="ctr">
              <a:spcBef>
                <a:spcPts val="0"/>
              </a:spcBef>
              <a:buSzTx/>
              <a:buNone/>
              <a:defRPr sz="2200">
                <a:latin typeface="Helvetica"/>
                <a:ea typeface="Helvetica"/>
                <a:cs typeface="Helvetica"/>
                <a:sym typeface="Helvetica"/>
              </a:defRPr>
            </a:lvl3pPr>
            <a:lvl4pPr marL="0" indent="482186" algn="ctr">
              <a:spcBef>
                <a:spcPts val="0"/>
              </a:spcBef>
              <a:buSzTx/>
              <a:buNone/>
              <a:defRPr sz="2200">
                <a:latin typeface="Helvetica"/>
                <a:ea typeface="Helvetica"/>
                <a:cs typeface="Helvetica"/>
                <a:sym typeface="Helvetica"/>
              </a:defRPr>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506140" y="446485"/>
            <a:ext cx="9167813" cy="4586294"/>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190625" y="4723805"/>
            <a:ext cx="9810750" cy="1000125"/>
          </a:xfrm>
          <a:prstGeom prst="rect">
            <a:avLst/>
          </a:prstGeom>
        </p:spPr>
        <p:txBody>
          <a:bodyPr anchor="b"/>
          <a:lstStyle>
            <a:lvl1pPr>
              <a:defRPr>
                <a:latin typeface="+mn-lt"/>
                <a:ea typeface="+mn-ea"/>
                <a:cs typeface="+mn-cs"/>
                <a:sym typeface="Helvetica Light"/>
              </a:defRPr>
            </a:lvl1pPr>
          </a:lstStyle>
          <a:p>
            <a:r>
              <a:t>Title Text</a:t>
            </a:r>
          </a:p>
        </p:txBody>
      </p:sp>
      <p:sp>
        <p:nvSpPr>
          <p:cNvPr id="22" name="Body Level One…"/>
          <p:cNvSpPr>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5934555" y="6500812"/>
            <a:ext cx="310983" cy="30264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190625" y="2268141"/>
            <a:ext cx="9810750" cy="2321719"/>
          </a:xfrm>
          <a:prstGeom prst="rect">
            <a:avLst/>
          </a:prstGeom>
        </p:spPr>
        <p:txBody>
          <a:bodyPr/>
          <a:lstStyle>
            <a:lvl1pPr>
              <a:defRPr>
                <a:latin typeface="+mn-lt"/>
                <a:ea typeface="+mn-ea"/>
                <a:cs typeface="+mn-cs"/>
                <a:sym typeface="Helvetica Light"/>
              </a:defRPr>
            </a:lvl1p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547938" y="446485"/>
            <a:ext cx="11584781" cy="5792391"/>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892969" y="446484"/>
            <a:ext cx="5000625" cy="2803922"/>
          </a:xfrm>
          <a:prstGeom prst="rect">
            <a:avLst/>
          </a:prstGeom>
        </p:spPr>
        <p:txBody>
          <a:bodyPr anchor="b"/>
          <a:lstStyle>
            <a:lvl1pPr>
              <a:defRPr sz="4200">
                <a:latin typeface="+mn-lt"/>
                <a:ea typeface="+mn-ea"/>
                <a:cs typeface="+mn-cs"/>
                <a:sym typeface="Helvetica Light"/>
              </a:defRPr>
            </a:lvl1pPr>
          </a:lstStyle>
          <a:p>
            <a:r>
              <a:t>Title Text</a:t>
            </a:r>
          </a:p>
        </p:txBody>
      </p:sp>
      <p:sp>
        <p:nvSpPr>
          <p:cNvPr id="40" name="Body Level One…"/>
          <p:cNvSpPr>
            <a:spLocks noGrp="1"/>
          </p:cNvSpPr>
          <p:nvPr>
            <p:ph type="body" sz="quarter" idx="1"/>
          </p:nvPr>
        </p:nvSpPr>
        <p:spPr>
          <a:xfrm>
            <a:off x="892969" y="3348633"/>
            <a:ext cx="5000625" cy="2884289"/>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lvl1pPr>
              <a:defRPr>
                <a:latin typeface="Helvetica"/>
                <a:ea typeface="Helvetica"/>
                <a:cs typeface="Helvetica"/>
                <a:sym typeface="Helvetica"/>
              </a:defRPr>
            </a:lvl1pPr>
            <a:lvl2pPr>
              <a:defRPr>
                <a:latin typeface="Helvetica"/>
                <a:ea typeface="Helvetica"/>
                <a:cs typeface="Helvetica"/>
                <a:sym typeface="Helvetica"/>
              </a:defRPr>
            </a:lvl2pPr>
            <a:lvl3pPr>
              <a:defRPr>
                <a:latin typeface="Helvetica"/>
                <a:ea typeface="Helvetica"/>
                <a:cs typeface="Helvetica"/>
                <a:sym typeface="Helvetica"/>
              </a:defRPr>
            </a:lvl3pPr>
            <a:lvl4pPr>
              <a:defRPr>
                <a:latin typeface="Helvetica"/>
                <a:ea typeface="Helvetica"/>
                <a:cs typeface="Helvetica"/>
                <a:sym typeface="Helvetica"/>
              </a:defRPr>
            </a:lvl4pPr>
            <a:lvl5pPr>
              <a:defRPr>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250531" y="1830586"/>
            <a:ext cx="8840391" cy="4420195"/>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lvl1pPr>
              <a:defRPr>
                <a:latin typeface="+mn-lt"/>
                <a:ea typeface="+mn-ea"/>
                <a:cs typeface="+mn-cs"/>
                <a:sym typeface="Helvetica Light"/>
              </a:defRPr>
            </a:lvl1pPr>
          </a:lstStyle>
          <a:p>
            <a:r>
              <a:t>Title Text</a:t>
            </a:r>
          </a:p>
        </p:txBody>
      </p:sp>
      <p:sp>
        <p:nvSpPr>
          <p:cNvPr id="67" name="Body Level One…"/>
          <p:cNvSpPr>
            <a:spLocks noGrp="1"/>
          </p:cNvSpPr>
          <p:nvPr>
            <p:ph type="body" sz="half" idx="1"/>
          </p:nvPr>
        </p:nvSpPr>
        <p:spPr>
          <a:xfrm>
            <a:off x="892969" y="1830586"/>
            <a:ext cx="5000625" cy="4420195"/>
          </a:xfrm>
          <a:prstGeom prst="rect">
            <a:avLst/>
          </a:prstGeom>
        </p:spPr>
        <p:txBody>
          <a:bodyPr/>
          <a:lstStyle>
            <a:lvl1pPr marL="241093" indent="-241093">
              <a:spcBef>
                <a:spcPts val="2250"/>
              </a:spcBef>
              <a:defRPr sz="2000"/>
            </a:lvl1pPr>
            <a:lvl2pPr marL="482186" indent="-241093">
              <a:spcBef>
                <a:spcPts val="2250"/>
              </a:spcBef>
              <a:defRPr sz="2000"/>
            </a:lvl2pPr>
            <a:lvl3pPr marL="723279" indent="-241093">
              <a:spcBef>
                <a:spcPts val="2250"/>
              </a:spcBef>
              <a:defRPr sz="2000"/>
            </a:lvl3pPr>
            <a:lvl4pPr marL="964372" indent="-241093">
              <a:spcBef>
                <a:spcPts val="2250"/>
              </a:spcBef>
              <a:defRPr sz="2000"/>
            </a:lvl4pPr>
            <a:lvl5pPr marL="1205465" indent="-241093">
              <a:spcBef>
                <a:spcPts val="2250"/>
              </a:spcBef>
              <a:defRPr sz="20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346154678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6262688" y="3534572"/>
            <a:ext cx="5679282" cy="2841121"/>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096000" y="623495"/>
            <a:ext cx="5500688" cy="2750344"/>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2226469" y="625079"/>
            <a:ext cx="11227594" cy="5613797"/>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190625" y="4473774"/>
            <a:ext cx="9810750" cy="364202"/>
          </a:xfrm>
          <a:prstGeom prst="rect">
            <a:avLst/>
          </a:prstGeom>
        </p:spPr>
        <p:txBody>
          <a:bodyPr anchor="t">
            <a:spAutoFit/>
          </a:bodyPr>
          <a:lstStyle>
            <a:lvl1pPr marL="0" indent="0" algn="ctr">
              <a:spcBef>
                <a:spcPts val="0"/>
              </a:spcBef>
              <a:buSzTx/>
              <a:buNone/>
              <a:defRPr sz="1700">
                <a:latin typeface="Helvetica"/>
                <a:ea typeface="Helvetica"/>
                <a:cs typeface="Helvetica"/>
                <a:sym typeface="Helvetica"/>
              </a:defRPr>
            </a:lvl1pPr>
          </a:lstStyle>
          <a:p>
            <a:r>
              <a:t>–Johnny Appleseed</a:t>
            </a:r>
          </a:p>
        </p:txBody>
      </p:sp>
      <p:sp>
        <p:nvSpPr>
          <p:cNvPr id="94" name="“Type a quote here.”"/>
          <p:cNvSpPr>
            <a:spLocks noGrp="1"/>
          </p:cNvSpPr>
          <p:nvPr>
            <p:ph type="body" sz="quarter" idx="22"/>
          </p:nvPr>
        </p:nvSpPr>
        <p:spPr>
          <a:xfrm>
            <a:off x="1190625" y="2982431"/>
            <a:ext cx="9810750" cy="518091"/>
          </a:xfrm>
          <a:prstGeom prst="rect">
            <a:avLst/>
          </a:prstGeom>
        </p:spPr>
        <p:txBody>
          <a:bodyPr>
            <a:spAutoFit/>
          </a:bodyPr>
          <a:lstStyle>
            <a:lvl1pPr marL="0" indent="0" algn="ctr">
              <a:spcBef>
                <a:spcPts val="0"/>
              </a:spcBef>
              <a:buSzTx/>
              <a:buNone/>
              <a:defRPr sz="2700"/>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762000" y="0"/>
            <a:ext cx="14280062" cy="714375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7135604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7285349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5095799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9769741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33017997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786564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938693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375A4-56A4-47D6-9801-1991572033F7}" type="slidenum">
              <a:rPr lang="en-US" altLang="zh-CN" smtClean="0"/>
              <a:pPr/>
              <a:t>‹#›</a:t>
            </a:fld>
            <a:endParaRPr lang="en-US" altLang="zh-CN" dirty="0"/>
          </a:p>
        </p:txBody>
      </p:sp>
      <p:grpSp>
        <p:nvGrpSpPr>
          <p:cNvPr id="7" name="组 95"/>
          <p:cNvGrpSpPr/>
          <p:nvPr userDrawn="1"/>
        </p:nvGrpSpPr>
        <p:grpSpPr bwMode="hidden">
          <a:xfrm>
            <a:off x="-1" y="0"/>
            <a:ext cx="12192002" cy="6858000"/>
            <a:chOff x="-1" y="0"/>
            <a:chExt cx="12192002" cy="6858000"/>
          </a:xfrm>
        </p:grpSpPr>
        <p:cxnSp>
          <p:nvCxnSpPr>
            <p:cNvPr id="8" name="直线连接线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线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112"/>
            <p:cNvGrpSpPr/>
            <p:nvPr userDrawn="1"/>
          </p:nvGrpSpPr>
          <p:grpSpPr bwMode="hidden">
            <a:xfrm>
              <a:off x="-1" y="0"/>
              <a:ext cx="12192001" cy="6858000"/>
              <a:chOff x="-1" y="0"/>
              <a:chExt cx="12192001" cy="6858000"/>
            </a:xfrm>
          </p:grpSpPr>
          <p:cxnSp>
            <p:nvCxnSpPr>
              <p:cNvPr id="42" name="直线连接线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135"/>
              <p:cNvGrpSpPr/>
              <p:nvPr/>
            </p:nvGrpSpPr>
            <p:grpSpPr bwMode="hidden">
              <a:xfrm>
                <a:off x="6327885" y="0"/>
                <a:ext cx="5864115" cy="5898673"/>
                <a:chOff x="6327885" y="0"/>
                <a:chExt cx="5864115" cy="5898673"/>
              </a:xfrm>
            </p:grpSpPr>
            <p:cxnSp>
              <p:nvCxnSpPr>
                <p:cNvPr id="53" name="直线连接线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线连接线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线连接线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113"/>
            <p:cNvGrpSpPr/>
            <p:nvPr userDrawn="1"/>
          </p:nvGrpSpPr>
          <p:grpSpPr bwMode="hidden">
            <a:xfrm flipH="1">
              <a:off x="0" y="0"/>
              <a:ext cx="12192001" cy="6858000"/>
              <a:chOff x="-1" y="0"/>
              <a:chExt cx="12192001" cy="6858000"/>
            </a:xfrm>
          </p:grpSpPr>
          <p:cxnSp>
            <p:nvCxnSpPr>
              <p:cNvPr id="26" name="直线连接线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线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119"/>
              <p:cNvGrpSpPr/>
              <p:nvPr/>
            </p:nvGrpSpPr>
            <p:grpSpPr bwMode="hidden">
              <a:xfrm>
                <a:off x="6327885" y="0"/>
                <a:ext cx="5864115" cy="5898673"/>
                <a:chOff x="6327885" y="0"/>
                <a:chExt cx="5864115" cy="5898673"/>
              </a:xfrm>
            </p:grpSpPr>
            <p:cxnSp>
              <p:nvCxnSpPr>
                <p:cNvPr id="37" name="直线连接线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线连接线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线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直线连接线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7495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892969" y="312539"/>
            <a:ext cx="10406063" cy="1518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892969" y="1830586"/>
            <a:ext cx="10406063" cy="4420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5934555" y="6505277"/>
            <a:ext cx="310983" cy="302647"/>
          </a:xfrm>
          <a:prstGeom prst="rect">
            <a:avLst/>
          </a:prstGeom>
          <a:ln w="12700">
            <a:miter lim="400000"/>
          </a:ln>
        </p:spPr>
        <p:txBody>
          <a:bodyPr wrap="none" lIns="50800" tIns="50800" rIns="50800" bIns="50800">
            <a:spAutoFit/>
          </a:bodyPr>
          <a:lstStyle>
            <a:lvl1pPr>
              <a:defRPr sz="1300">
                <a:latin typeface="+mn-lt"/>
                <a:ea typeface="+mn-ea"/>
                <a:cs typeface="+mn-cs"/>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1pPr>
      <a:lvl2pPr marL="0" marR="0" indent="160729"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2pPr>
      <a:lvl3pPr marL="0" marR="0" indent="321457"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3pPr>
      <a:lvl4pPr marL="0" marR="0" indent="482186"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4pPr>
      <a:lvl5pPr marL="0" marR="0" indent="642915"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5pPr>
      <a:lvl6pPr marL="0" marR="0" indent="803643"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6pPr>
      <a:lvl7pPr marL="0" marR="0" indent="964372"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7pPr>
      <a:lvl8pPr marL="0" marR="0" indent="1125101"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8pPr>
      <a:lvl9pPr marL="0" marR="0" indent="1285829"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7387" y="1028383"/>
            <a:ext cx="11463866" cy="1371600"/>
          </a:xfrm>
        </p:spPr>
        <p:txBody>
          <a:bodyPr/>
          <a:lstStyle/>
          <a:p>
            <a:r>
              <a:rPr lang="en-US" altLang="zh-CN" dirty="0">
                <a:ea typeface="宋体"/>
              </a:rPr>
              <a:t> </a:t>
            </a:r>
            <a:endParaRPr lang="zh-CN" dirty="0">
              <a:ea typeface="宋体"/>
            </a:endParaRPr>
          </a:p>
        </p:txBody>
      </p:sp>
      <p:sp>
        <p:nvSpPr>
          <p:cNvPr id="4" name="Subtitle 3"/>
          <p:cNvSpPr>
            <a:spLocks noGrp="1"/>
          </p:cNvSpPr>
          <p:nvPr>
            <p:ph type="subTitle" idx="1"/>
          </p:nvPr>
        </p:nvSpPr>
        <p:spPr>
          <a:xfrm>
            <a:off x="1036320" y="3033468"/>
            <a:ext cx="9144000" cy="1655762"/>
          </a:xfrm>
        </p:spPr>
        <p:txBody>
          <a:bodyPr vert="horz" lIns="91440" tIns="45720" rIns="91440" bIns="45720" rtlCol="0" anchor="t">
            <a:normAutofit/>
          </a:bodyPr>
          <a:lstStyle/>
          <a:p>
            <a:r>
              <a:rPr lang="en-US" dirty="0"/>
              <a:t>Introduction to Artificial Intelligence and Machine Learning</a:t>
            </a:r>
          </a:p>
        </p:txBody>
      </p:sp>
      <p:pic>
        <p:nvPicPr>
          <p:cNvPr id="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463" y="3967024"/>
            <a:ext cx="3353991" cy="2083420"/>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 cont...</a:t>
            </a:r>
            <a:endParaRPr lang="en-US"/>
          </a:p>
        </p:txBody>
      </p:sp>
      <p:pic>
        <p:nvPicPr>
          <p:cNvPr id="3" name="Picture 4">
            <a:extLst>
              <a:ext uri="{FF2B5EF4-FFF2-40B4-BE49-F238E27FC236}">
                <a16:creationId xmlns:a16="http://schemas.microsoft.com/office/drawing/2014/main" id="{6F2D9B70-6BBC-43F2-A8A6-03C8B4D61174}"/>
              </a:ext>
            </a:extLst>
          </p:cNvPr>
          <p:cNvPicPr>
            <a:picLocks noChangeAspect="1"/>
          </p:cNvPicPr>
          <p:nvPr/>
        </p:nvPicPr>
        <p:blipFill>
          <a:blip r:embed="rId2"/>
          <a:stretch>
            <a:fillRect/>
          </a:stretch>
        </p:blipFill>
        <p:spPr>
          <a:xfrm>
            <a:off x="1126505" y="929961"/>
            <a:ext cx="9318394" cy="5123767"/>
          </a:xfrm>
          <a:prstGeom prst="rect">
            <a:avLst/>
          </a:prstGeom>
        </p:spPr>
      </p:pic>
    </p:spTree>
    <p:extLst>
      <p:ext uri="{BB962C8B-B14F-4D97-AF65-F5344CB8AC3E}">
        <p14:creationId xmlns:p14="http://schemas.microsoft.com/office/powerpoint/2010/main" val="22662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516" y="431702"/>
            <a:ext cx="9944100" cy="811213"/>
          </a:xfrm>
        </p:spPr>
        <p:txBody>
          <a:bodyPr/>
          <a:lstStyle/>
          <a:p>
            <a:r>
              <a:rPr lang="en-US">
                <a:ea typeface="+mj-lt"/>
                <a:cs typeface="+mj-lt"/>
              </a:rPr>
              <a:t>A Broader Definition</a:t>
            </a:r>
            <a:endParaRPr lang="en-US"/>
          </a:p>
        </p:txBody>
      </p:sp>
      <p:sp>
        <p:nvSpPr>
          <p:cNvPr id="4" name="TextBox 3">
            <a:extLst>
              <a:ext uri="{FF2B5EF4-FFF2-40B4-BE49-F238E27FC236}">
                <a16:creationId xmlns:a16="http://schemas.microsoft.com/office/drawing/2014/main" id="{0AEB48A6-A63A-4120-8292-04619BFBCDC5}"/>
              </a:ext>
            </a:extLst>
          </p:cNvPr>
          <p:cNvSpPr txBox="1"/>
          <p:nvPr/>
        </p:nvSpPr>
        <p:spPr>
          <a:xfrm>
            <a:off x="584463" y="1558564"/>
            <a:ext cx="110859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rPr>
              <a:t>We won’t worry too much about definitions. One explanation could be this one:</a:t>
            </a:r>
            <a:endParaRPr lang="en-US" dirty="0"/>
          </a:p>
          <a:p>
            <a:endParaRPr lang="en-US" sz="3600" dirty="0">
              <a:ea typeface="+mn-lt"/>
              <a:cs typeface="+mn-lt"/>
            </a:endParaRPr>
          </a:p>
          <a:p>
            <a:endParaRPr lang="en-US" sz="3600" dirty="0">
              <a:ea typeface="+mn-lt"/>
              <a:cs typeface="+mn-lt"/>
            </a:endParaRPr>
          </a:p>
          <a:p>
            <a:r>
              <a:rPr lang="en-US" sz="3600" dirty="0">
                <a:ea typeface="+mn-lt"/>
                <a:cs typeface="+mn-lt"/>
              </a:rPr>
              <a:t>Artificial intelligence is the development and study of computer systems to address problems typically associated with some form of intelligence</a:t>
            </a:r>
            <a:endParaRPr lang="en-US" dirty="0"/>
          </a:p>
        </p:txBody>
      </p:sp>
    </p:spTree>
    <p:extLst>
      <p:ext uri="{BB962C8B-B14F-4D97-AF65-F5344CB8AC3E}">
        <p14:creationId xmlns:p14="http://schemas.microsoft.com/office/powerpoint/2010/main" val="215087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45FE19AD-86E3-49AE-B465-F9015B6379B5}"/>
              </a:ext>
            </a:extLst>
          </p:cNvPr>
          <p:cNvPicPr>
            <a:picLocks noChangeAspect="1"/>
          </p:cNvPicPr>
          <p:nvPr/>
        </p:nvPicPr>
        <p:blipFill>
          <a:blip r:embed="rId2"/>
          <a:stretch>
            <a:fillRect/>
          </a:stretch>
        </p:blipFill>
        <p:spPr>
          <a:xfrm>
            <a:off x="2124173" y="129838"/>
            <a:ext cx="7943654" cy="5891314"/>
          </a:xfrm>
          <a:prstGeom prst="rect">
            <a:avLst/>
          </a:prstGeom>
        </p:spPr>
      </p:pic>
    </p:spTree>
    <p:extLst>
      <p:ext uri="{BB962C8B-B14F-4D97-AF65-F5344CB8AC3E}">
        <p14:creationId xmlns:p14="http://schemas.microsoft.com/office/powerpoint/2010/main" val="26873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36DD267-EB2A-4C4E-AA05-9862A2D506BA}"/>
              </a:ext>
            </a:extLst>
          </p:cNvPr>
          <p:cNvPicPr>
            <a:picLocks noChangeAspect="1"/>
          </p:cNvPicPr>
          <p:nvPr/>
        </p:nvPicPr>
        <p:blipFill>
          <a:blip r:embed="rId2"/>
          <a:stretch>
            <a:fillRect/>
          </a:stretch>
        </p:blipFill>
        <p:spPr>
          <a:xfrm>
            <a:off x="1330750" y="218001"/>
            <a:ext cx="8949178" cy="5809256"/>
          </a:xfrm>
          <a:prstGeom prst="rect">
            <a:avLst/>
          </a:prstGeom>
        </p:spPr>
      </p:pic>
    </p:spTree>
    <p:extLst>
      <p:ext uri="{BB962C8B-B14F-4D97-AF65-F5344CB8AC3E}">
        <p14:creationId xmlns:p14="http://schemas.microsoft.com/office/powerpoint/2010/main" val="22436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86A0C23-BBEB-498C-ACE2-775E42EF134D}"/>
              </a:ext>
            </a:extLst>
          </p:cNvPr>
          <p:cNvPicPr>
            <a:picLocks noChangeAspect="1"/>
          </p:cNvPicPr>
          <p:nvPr/>
        </p:nvPicPr>
        <p:blipFill>
          <a:blip r:embed="rId2"/>
          <a:stretch>
            <a:fillRect/>
          </a:stretch>
        </p:blipFill>
        <p:spPr>
          <a:xfrm>
            <a:off x="1503577" y="196894"/>
            <a:ext cx="8320724" cy="5827900"/>
          </a:xfrm>
          <a:prstGeom prst="rect">
            <a:avLst/>
          </a:prstGeom>
        </p:spPr>
      </p:pic>
    </p:spTree>
    <p:extLst>
      <p:ext uri="{BB962C8B-B14F-4D97-AF65-F5344CB8AC3E}">
        <p14:creationId xmlns:p14="http://schemas.microsoft.com/office/powerpoint/2010/main" val="307430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082442B-6D87-4E42-8C66-1F150E0D18DE}"/>
              </a:ext>
            </a:extLst>
          </p:cNvPr>
          <p:cNvPicPr>
            <a:picLocks noChangeAspect="1"/>
          </p:cNvPicPr>
          <p:nvPr/>
        </p:nvPicPr>
        <p:blipFill>
          <a:blip r:embed="rId2"/>
          <a:stretch>
            <a:fillRect/>
          </a:stretch>
        </p:blipFill>
        <p:spPr>
          <a:xfrm>
            <a:off x="1440730" y="119297"/>
            <a:ext cx="8352147" cy="5935961"/>
          </a:xfrm>
          <a:prstGeom prst="rect">
            <a:avLst/>
          </a:prstGeom>
        </p:spPr>
      </p:pic>
    </p:spTree>
    <p:extLst>
      <p:ext uri="{BB962C8B-B14F-4D97-AF65-F5344CB8AC3E}">
        <p14:creationId xmlns:p14="http://schemas.microsoft.com/office/powerpoint/2010/main" val="234822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6779BA1-3F3E-40F0-9E09-F6A018B0ED0B}"/>
              </a:ext>
            </a:extLst>
          </p:cNvPr>
          <p:cNvPicPr>
            <a:picLocks noChangeAspect="1"/>
          </p:cNvPicPr>
          <p:nvPr/>
        </p:nvPicPr>
        <p:blipFill>
          <a:blip r:embed="rId2"/>
          <a:stretch>
            <a:fillRect/>
          </a:stretch>
        </p:blipFill>
        <p:spPr>
          <a:xfrm>
            <a:off x="1487866" y="176061"/>
            <a:ext cx="8462125" cy="5822436"/>
          </a:xfrm>
          <a:prstGeom prst="rect">
            <a:avLst/>
          </a:prstGeom>
        </p:spPr>
      </p:pic>
    </p:spTree>
    <p:extLst>
      <p:ext uri="{BB962C8B-B14F-4D97-AF65-F5344CB8AC3E}">
        <p14:creationId xmlns:p14="http://schemas.microsoft.com/office/powerpoint/2010/main" val="130973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63282E9-5FB1-49C5-9238-CF0D519CEF18}"/>
              </a:ext>
            </a:extLst>
          </p:cNvPr>
          <p:cNvPicPr>
            <a:picLocks noChangeAspect="1"/>
          </p:cNvPicPr>
          <p:nvPr/>
        </p:nvPicPr>
        <p:blipFill>
          <a:blip r:embed="rId2"/>
          <a:stretch>
            <a:fillRect/>
          </a:stretch>
        </p:blipFill>
        <p:spPr>
          <a:xfrm>
            <a:off x="961535" y="126757"/>
            <a:ext cx="9962559" cy="5905333"/>
          </a:xfrm>
          <a:prstGeom prst="rect">
            <a:avLst/>
          </a:prstGeom>
        </p:spPr>
      </p:pic>
    </p:spTree>
    <p:extLst>
      <p:ext uri="{BB962C8B-B14F-4D97-AF65-F5344CB8AC3E}">
        <p14:creationId xmlns:p14="http://schemas.microsoft.com/office/powerpoint/2010/main" val="64816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2AC8966-CA70-47B4-931C-ACF397BEDA02}"/>
              </a:ext>
            </a:extLst>
          </p:cNvPr>
          <p:cNvPicPr>
            <a:picLocks noChangeAspect="1"/>
          </p:cNvPicPr>
          <p:nvPr/>
        </p:nvPicPr>
        <p:blipFill>
          <a:blip r:embed="rId2"/>
          <a:stretch>
            <a:fillRect/>
          </a:stretch>
        </p:blipFill>
        <p:spPr>
          <a:xfrm>
            <a:off x="796566" y="174508"/>
            <a:ext cx="10418188" cy="5864820"/>
          </a:xfrm>
          <a:prstGeom prst="rect">
            <a:avLst/>
          </a:prstGeom>
        </p:spPr>
      </p:pic>
    </p:spTree>
    <p:extLst>
      <p:ext uri="{BB962C8B-B14F-4D97-AF65-F5344CB8AC3E}">
        <p14:creationId xmlns:p14="http://schemas.microsoft.com/office/powerpoint/2010/main" val="96952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47285" y="2005022"/>
            <a:ext cx="3481019" cy="2973721"/>
          </a:xfrm>
          <a:prstGeom prst="rect">
            <a:avLst/>
          </a:prstGeom>
        </p:spPr>
      </p:pic>
      <p:pic>
        <p:nvPicPr>
          <p:cNvPr id="6" name="图片 5"/>
          <p:cNvPicPr>
            <a:picLocks noChangeAspect="1"/>
          </p:cNvPicPr>
          <p:nvPr/>
        </p:nvPicPr>
        <p:blipFill>
          <a:blip r:embed="rId3"/>
          <a:stretch>
            <a:fillRect/>
          </a:stretch>
        </p:blipFill>
        <p:spPr>
          <a:xfrm>
            <a:off x="7434985" y="3685663"/>
            <a:ext cx="3411622" cy="2085048"/>
          </a:xfrm>
          <a:prstGeom prst="rect">
            <a:avLst/>
          </a:prstGeom>
        </p:spPr>
      </p:pic>
      <p:pic>
        <p:nvPicPr>
          <p:cNvPr id="7" name="图片 6"/>
          <p:cNvPicPr>
            <a:picLocks noChangeAspect="1"/>
          </p:cNvPicPr>
          <p:nvPr/>
        </p:nvPicPr>
        <p:blipFill>
          <a:blip r:embed="rId4"/>
          <a:stretch>
            <a:fillRect/>
          </a:stretch>
        </p:blipFill>
        <p:spPr>
          <a:xfrm>
            <a:off x="5609602" y="637715"/>
            <a:ext cx="3865917" cy="2326844"/>
          </a:xfrm>
          <a:prstGeom prst="rect">
            <a:avLst/>
          </a:prstGeom>
        </p:spPr>
      </p:pic>
      <p:sp>
        <p:nvSpPr>
          <p:cNvPr id="8" name="文本框 7"/>
          <p:cNvSpPr txBox="1"/>
          <p:nvPr/>
        </p:nvSpPr>
        <p:spPr>
          <a:xfrm>
            <a:off x="1807012" y="5276326"/>
            <a:ext cx="2656718" cy="646331"/>
          </a:xfrm>
          <a:prstGeom prst="rect">
            <a:avLst/>
          </a:prstGeom>
          <a:noFill/>
        </p:spPr>
        <p:txBody>
          <a:bodyPr wrap="square" rtlCol="0">
            <a:spAutoFit/>
          </a:bodyPr>
          <a:lstStyle/>
          <a:p>
            <a:r>
              <a:rPr lang="en-US" altLang="zh-CN" b="1" dirty="0"/>
              <a:t>AlphaGo</a:t>
            </a:r>
          </a:p>
          <a:p>
            <a:r>
              <a:rPr lang="en-US" altLang="zh-CN" b="1" dirty="0"/>
              <a:t>Google </a:t>
            </a:r>
            <a:r>
              <a:rPr lang="en-US" altLang="zh-CN" b="1" dirty="0" err="1"/>
              <a:t>Deepmind</a:t>
            </a:r>
            <a:endParaRPr lang="en-US" altLang="zh-CN" b="1" dirty="0"/>
          </a:p>
        </p:txBody>
      </p:sp>
      <p:sp>
        <p:nvSpPr>
          <p:cNvPr id="9" name="文本框 8"/>
          <p:cNvSpPr txBox="1"/>
          <p:nvPr/>
        </p:nvSpPr>
        <p:spPr>
          <a:xfrm>
            <a:off x="9686140" y="1409977"/>
            <a:ext cx="2007802" cy="646331"/>
          </a:xfrm>
          <a:prstGeom prst="rect">
            <a:avLst/>
          </a:prstGeom>
          <a:noFill/>
        </p:spPr>
        <p:txBody>
          <a:bodyPr wrap="square" rtlCol="0">
            <a:spAutoFit/>
          </a:bodyPr>
          <a:lstStyle/>
          <a:p>
            <a:r>
              <a:rPr lang="en-US" altLang="zh-CN" b="1" dirty="0" err="1"/>
              <a:t>Waston</a:t>
            </a:r>
            <a:endParaRPr lang="en-US" altLang="zh-CN" b="1" dirty="0"/>
          </a:p>
          <a:p>
            <a:r>
              <a:rPr lang="en-US" altLang="zh-CN" b="1" dirty="0"/>
              <a:t>IBM</a:t>
            </a:r>
          </a:p>
        </p:txBody>
      </p:sp>
      <p:sp>
        <p:nvSpPr>
          <p:cNvPr id="10" name="文本框 9"/>
          <p:cNvSpPr txBox="1"/>
          <p:nvPr/>
        </p:nvSpPr>
        <p:spPr>
          <a:xfrm>
            <a:off x="7745234" y="5922657"/>
            <a:ext cx="3101373" cy="369332"/>
          </a:xfrm>
          <a:prstGeom prst="rect">
            <a:avLst/>
          </a:prstGeom>
          <a:noFill/>
        </p:spPr>
        <p:txBody>
          <a:bodyPr wrap="square" rtlCol="0">
            <a:spAutoFit/>
          </a:bodyPr>
          <a:lstStyle/>
          <a:p>
            <a:r>
              <a:rPr lang="en-US" altLang="zh-CN" b="1" dirty="0"/>
              <a:t>Cortana, Siri, Google Now</a:t>
            </a:r>
          </a:p>
        </p:txBody>
      </p:sp>
    </p:spTree>
    <p:extLst>
      <p:ext uri="{BB962C8B-B14F-4D97-AF65-F5344CB8AC3E}">
        <p14:creationId xmlns:p14="http://schemas.microsoft.com/office/powerpoint/2010/main" val="91333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Textbooks</a:t>
            </a:r>
          </a:p>
        </p:txBody>
      </p:sp>
      <p:sp>
        <p:nvSpPr>
          <p:cNvPr id="3" name="Content Placeholder 2"/>
          <p:cNvSpPr>
            <a:spLocks noGrp="1"/>
          </p:cNvSpPr>
          <p:nvPr>
            <p:ph idx="1"/>
          </p:nvPr>
        </p:nvSpPr>
        <p:spPr>
          <a:xfrm>
            <a:off x="838200" y="1825625"/>
            <a:ext cx="10130752" cy="3904914"/>
          </a:xfrm>
        </p:spPr>
        <p:txBody>
          <a:bodyPr vert="horz" lIns="91440" tIns="45720" rIns="91440" bIns="45720" rtlCol="0" anchor="t">
            <a:normAutofit/>
          </a:bodyPr>
          <a:lstStyle/>
          <a:p>
            <a:pPr algn="just"/>
            <a:r>
              <a:rPr lang="en-US" dirty="0"/>
              <a:t>None!</a:t>
            </a:r>
          </a:p>
          <a:p>
            <a:pPr algn="just"/>
            <a:endParaRPr lang="en-US" dirty="0"/>
          </a:p>
          <a:p>
            <a:pPr algn="just"/>
            <a:r>
              <a:rPr lang="en-US" dirty="0"/>
              <a:t>Recommended References:</a:t>
            </a:r>
            <a:endParaRPr lang="en-US" dirty="0">
              <a:cs typeface="Calibri"/>
            </a:endParaRPr>
          </a:p>
          <a:p>
            <a:pPr lvl="1" algn="just"/>
            <a:r>
              <a:rPr lang="en-US" dirty="0"/>
              <a:t>Machine Learning by Tom Mitchell</a:t>
            </a:r>
          </a:p>
          <a:p>
            <a:pPr lvl="1" algn="just"/>
            <a:r>
              <a:rPr lang="en-US" dirty="0"/>
              <a:t>Pattern Recognition and Machine Learning by </a:t>
            </a:r>
            <a:r>
              <a:rPr lang="en-US" dirty="0" err="1"/>
              <a:t>C.Bishop</a:t>
            </a:r>
            <a:endParaRPr lang="en-US" dirty="0"/>
          </a:p>
          <a:p>
            <a:pPr lvl="1" algn="just"/>
            <a:r>
              <a:rPr lang="en-US" dirty="0"/>
              <a:t>Artificial intelligence: A modern Approach by Russell and Norvig</a:t>
            </a:r>
          </a:p>
          <a:p>
            <a:pPr algn="just"/>
            <a:endParaRPr lang="en-US" dirty="0"/>
          </a:p>
        </p:txBody>
      </p:sp>
    </p:spTree>
    <p:extLst>
      <p:ext uri="{BB962C8B-B14F-4D97-AF65-F5344CB8AC3E}">
        <p14:creationId xmlns:p14="http://schemas.microsoft.com/office/powerpoint/2010/main" val="321110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Traditional Programming - sorting</a:t>
            </a:r>
            <a:endParaRPr lang="zh-CN" dirty="0"/>
          </a:p>
        </p:txBody>
      </p:sp>
      <p:graphicFrame>
        <p:nvGraphicFramePr>
          <p:cNvPr id="4" name="内容占位符 3" descr="流程箭头" title="SmartArt"/>
          <p:cNvGraphicFramePr>
            <a:graphicFrameLocks noGrp="1"/>
          </p:cNvGraphicFramePr>
          <p:nvPr>
            <p:ph idx="1"/>
            <p:extLst>
              <p:ext uri="{D42A27DB-BD31-4B8C-83A1-F6EECF244321}">
                <p14:modId xmlns:p14="http://schemas.microsoft.com/office/powerpoint/2010/main" val="22938187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Machine learning - sorting</a:t>
            </a:r>
            <a:endParaRPr lang="zh-CN" dirty="0"/>
          </a:p>
        </p:txBody>
      </p:sp>
      <p:graphicFrame>
        <p:nvGraphicFramePr>
          <p:cNvPr id="4" name="内容占位符 3" descr="流程箭头" title="SmartArt"/>
          <p:cNvGraphicFramePr>
            <a:graphicFrameLocks noGrp="1"/>
          </p:cNvGraphicFramePr>
          <p:nvPr>
            <p:ph idx="1"/>
            <p:extLst>
              <p:ext uri="{D42A27DB-BD31-4B8C-83A1-F6EECF244321}">
                <p14:modId xmlns:p14="http://schemas.microsoft.com/office/powerpoint/2010/main" val="1278431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535752" y="5337593"/>
            <a:ext cx="9490547" cy="646331"/>
          </a:xfrm>
          <a:prstGeom prst="rect">
            <a:avLst/>
          </a:prstGeom>
        </p:spPr>
        <p:txBody>
          <a:bodyPr wrap="none">
            <a:spAutoFit/>
          </a:bodyPr>
          <a:lstStyle/>
          <a:p>
            <a:pPr lvl="1"/>
            <a:r>
              <a:rPr lang="en-US" altLang="zh-CN" dirty="0"/>
              <a:t>Though the sorting is not a typical problem of machine learning, it shows an idea of </a:t>
            </a:r>
          </a:p>
          <a:p>
            <a:pPr lvl="1"/>
            <a:r>
              <a:rPr lang="en-US" altLang="zh-CN" dirty="0"/>
              <a:t>Machine learning: we tell it which one is the best(objective), and it achieves the goal somehow.</a:t>
            </a:r>
          </a:p>
        </p:txBody>
      </p:sp>
    </p:spTree>
    <p:extLst>
      <p:ext uri="{BB962C8B-B14F-4D97-AF65-F5344CB8AC3E}">
        <p14:creationId xmlns:p14="http://schemas.microsoft.com/office/powerpoint/2010/main" val="11642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45836" y="241973"/>
            <a:ext cx="10515600" cy="1325563"/>
          </a:xfrm>
        </p:spPr>
        <p:txBody>
          <a:bodyPr/>
          <a:lstStyle/>
          <a:p>
            <a:r>
              <a:rPr lang="en-US" altLang="zh-CN" dirty="0"/>
              <a:t>A real world problem – Will he/she be late?</a:t>
            </a:r>
            <a:endParaRPr lang="zh-CN" altLang="en-US" dirty="0"/>
          </a:p>
        </p:txBody>
      </p:sp>
      <p:pic>
        <p:nvPicPr>
          <p:cNvPr id="10" name="内容占位符 9"/>
          <p:cNvPicPr>
            <a:picLocks noGrp="1" noChangeAspect="1"/>
          </p:cNvPicPr>
          <p:nvPr>
            <p:ph idx="1"/>
          </p:nvPr>
        </p:nvPicPr>
        <p:blipFill>
          <a:blip r:embed="rId3"/>
          <a:stretch>
            <a:fillRect/>
          </a:stretch>
        </p:blipFill>
        <p:spPr>
          <a:xfrm>
            <a:off x="1736109" y="1981200"/>
            <a:ext cx="4985341" cy="3810000"/>
          </a:xfrm>
          <a:prstGeom prst="rect">
            <a:avLst/>
          </a:prstGeom>
        </p:spPr>
      </p:pic>
      <p:sp>
        <p:nvSpPr>
          <p:cNvPr id="11" name="内容占位符 2"/>
          <p:cNvSpPr txBox="1">
            <a:spLocks/>
          </p:cNvSpPr>
          <p:nvPr/>
        </p:nvSpPr>
        <p:spPr>
          <a:xfrm>
            <a:off x="7119897" y="2065724"/>
            <a:ext cx="4083424" cy="3812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r>
              <a:rPr lang="en-US" altLang="zh-CN" dirty="0"/>
              <a:t>Call him/her directly</a:t>
            </a:r>
          </a:p>
          <a:p>
            <a:pPr lvl="1"/>
            <a:r>
              <a:rPr lang="en-US" altLang="zh-CN"/>
              <a:t>Out of service</a:t>
            </a:r>
            <a:endParaRPr lang="zh-CN" altLang="en-US" dirty="0"/>
          </a:p>
          <a:p>
            <a:r>
              <a:rPr lang="en-US" altLang="zh-CN" dirty="0"/>
              <a:t>Learn from experience</a:t>
            </a:r>
            <a:endParaRPr lang="zh-CN" altLang="en-US" dirty="0"/>
          </a:p>
          <a:p>
            <a:pPr lvl="1"/>
            <a:r>
              <a:rPr lang="en-US" altLang="zh-CN" dirty="0"/>
              <a:t>5 times date with him</a:t>
            </a:r>
          </a:p>
          <a:p>
            <a:pPr lvl="1"/>
            <a:r>
              <a:rPr lang="en-US" altLang="zh-CN" dirty="0"/>
              <a:t>He was late one time, 80%</a:t>
            </a:r>
          </a:p>
          <a:p>
            <a:pPr lvl="1"/>
            <a:r>
              <a:rPr lang="en-US" altLang="zh-CN" dirty="0"/>
              <a:t>I believe that if it is less than 70%, he will be late this time</a:t>
            </a:r>
          </a:p>
          <a:p>
            <a:pPr lvl="1"/>
            <a:r>
              <a:rPr lang="en-US" altLang="zh-CN" dirty="0"/>
              <a:t>I assume that he won’t be late this time</a:t>
            </a:r>
            <a:endParaRPr lang="zh-CN" altLang="en-US" dirty="0"/>
          </a:p>
        </p:txBody>
      </p:sp>
    </p:spTree>
    <p:extLst>
      <p:ext uri="{BB962C8B-B14F-4D97-AF65-F5344CB8AC3E}">
        <p14:creationId xmlns:p14="http://schemas.microsoft.com/office/powerpoint/2010/main" val="302246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507" y="78432"/>
            <a:ext cx="10515600" cy="1325563"/>
          </a:xfrm>
        </p:spPr>
        <p:txBody>
          <a:bodyPr/>
          <a:lstStyle/>
          <a:p>
            <a:r>
              <a:rPr lang="en-US" altLang="zh-CN" dirty="0"/>
              <a:t>Learn from experience/data - induction</a:t>
            </a:r>
            <a:endParaRPr lang="zh-CN" dirty="0"/>
          </a:p>
        </p:txBody>
      </p:sp>
      <p:sp>
        <p:nvSpPr>
          <p:cNvPr id="3" name="内容占位符 2"/>
          <p:cNvSpPr>
            <a:spLocks noGrp="1"/>
          </p:cNvSpPr>
          <p:nvPr>
            <p:ph sz="half" idx="1"/>
          </p:nvPr>
        </p:nvSpPr>
        <p:spPr>
          <a:xfrm>
            <a:off x="838199" y="1825625"/>
            <a:ext cx="5551285" cy="4351338"/>
          </a:xfrm>
        </p:spPr>
        <p:txBody>
          <a:bodyPr/>
          <a:lstStyle/>
          <a:p>
            <a:r>
              <a:rPr lang="en-US" altLang="zh-CN" dirty="0"/>
              <a:t>Let’s consider more info</a:t>
            </a:r>
            <a:endParaRPr lang="zh-CN" dirty="0"/>
          </a:p>
        </p:txBody>
      </p:sp>
      <p:graphicFrame>
        <p:nvGraphicFramePr>
          <p:cNvPr id="5" name="内容占位符 4" descr="示例表格（3 列，4 行）" title="表格"/>
          <p:cNvGraphicFramePr>
            <a:graphicFrameLocks noGrp="1"/>
          </p:cNvGraphicFramePr>
          <p:nvPr>
            <p:ph sz="half" idx="2"/>
            <p:extLst>
              <p:ext uri="{D42A27DB-BD31-4B8C-83A1-F6EECF244321}">
                <p14:modId xmlns:p14="http://schemas.microsoft.com/office/powerpoint/2010/main" val="2694412203"/>
              </p:ext>
            </p:extLst>
          </p:nvPr>
        </p:nvGraphicFramePr>
        <p:xfrm>
          <a:off x="1429870" y="2957072"/>
          <a:ext cx="4572000" cy="2781992"/>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535478">
                <a:tc>
                  <a:txBody>
                    <a:bodyPr/>
                    <a:lstStyle/>
                    <a:p>
                      <a:r>
                        <a:rPr lang="en-US" altLang="zh-CN" dirty="0">
                          <a:ea typeface="Microsoft YaHei UI" panose="020B0503020204020204" pitchFamily="34" charset="-122"/>
                        </a:rPr>
                        <a:t>Late?</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Day of the week</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Weather</a:t>
                      </a:r>
                      <a:endParaRPr lang="zh-CN" dirty="0">
                        <a:ea typeface="Microsoft YaHei UI" panose="020B0503020204020204" pitchFamily="34" charset="-122"/>
                      </a:endParaRPr>
                    </a:p>
                  </a:txBody>
                  <a:tcPr anchor="ctr"/>
                </a:tc>
                <a:extLst>
                  <a:ext uri="{0D108BD9-81ED-4DB2-BD59-A6C34878D82A}">
                    <a16:rowId xmlns:a16="http://schemas.microsoft.com/office/drawing/2014/main" val="10000"/>
                  </a:ext>
                </a:extLst>
              </a:tr>
              <a:tr h="535478">
                <a:tc>
                  <a:txBody>
                    <a:bodyPr/>
                    <a:lstStyle/>
                    <a:p>
                      <a:r>
                        <a:rPr lang="en-US" altLang="zh-CN" dirty="0">
                          <a:ea typeface="Microsoft YaHei UI" panose="020B0503020204020204" pitchFamily="34" charset="-122"/>
                        </a:rPr>
                        <a:t>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Friday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rain</a:t>
                      </a:r>
                      <a:endParaRPr lang="zh-CN" dirty="0">
                        <a:ea typeface="Microsoft YaHei UI" panose="020B0503020204020204" pitchFamily="34" charset="-122"/>
                      </a:endParaRPr>
                    </a:p>
                  </a:txBody>
                  <a:tcPr anchor="ctr"/>
                </a:tc>
                <a:extLst>
                  <a:ext uri="{0D108BD9-81ED-4DB2-BD59-A6C34878D82A}">
                    <a16:rowId xmlns:a16="http://schemas.microsoft.com/office/drawing/2014/main" val="10001"/>
                  </a:ext>
                </a:extLst>
              </a:tr>
              <a:tr h="535478">
                <a:tc>
                  <a:txBody>
                    <a:bodyPr/>
                    <a:lstStyle/>
                    <a:p>
                      <a:r>
                        <a:rPr lang="en-US" altLang="zh-CN" dirty="0">
                          <a:ea typeface="Microsoft YaHei UI" panose="020B0503020204020204" pitchFamily="34" charset="-122"/>
                        </a:rPr>
                        <a:t>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Friday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sunny</a:t>
                      </a:r>
                      <a:endParaRPr lang="zh-CN" dirty="0">
                        <a:ea typeface="Microsoft YaHei UI" panose="020B0503020204020204" pitchFamily="34" charset="-122"/>
                      </a:endParaRPr>
                    </a:p>
                  </a:txBody>
                  <a:tcPr anchor="ctr"/>
                </a:tc>
                <a:extLst>
                  <a:ext uri="{0D108BD9-81ED-4DB2-BD59-A6C34878D82A}">
                    <a16:rowId xmlns:a16="http://schemas.microsoft.com/office/drawing/2014/main" val="10002"/>
                  </a:ext>
                </a:extLst>
              </a:tr>
              <a:tr h="535478">
                <a:tc>
                  <a:txBody>
                    <a:bodyPr/>
                    <a:lstStyle/>
                    <a:p>
                      <a:r>
                        <a:rPr lang="en-US" altLang="zh-CN" dirty="0">
                          <a:ea typeface="Microsoft YaHei UI" panose="020B0503020204020204" pitchFamily="34" charset="-122"/>
                        </a:rPr>
                        <a:t>N</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Thursday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cloudy</a:t>
                      </a:r>
                      <a:endParaRPr lang="zh-CN" dirty="0">
                        <a:ea typeface="Microsoft YaHei UI" panose="020B0503020204020204" pitchFamily="34" charset="-122"/>
                      </a:endParaRPr>
                    </a:p>
                  </a:txBody>
                  <a:tcPr anchor="ctr"/>
                </a:tc>
                <a:extLst>
                  <a:ext uri="{0D108BD9-81ED-4DB2-BD59-A6C34878D82A}">
                    <a16:rowId xmlns:a16="http://schemas.microsoft.com/office/drawing/2014/main" val="10003"/>
                  </a:ext>
                </a:extLst>
              </a:tr>
              <a:tr h="535478">
                <a:tc>
                  <a:txBody>
                    <a:bodyPr/>
                    <a:lstStyle/>
                    <a:p>
                      <a:r>
                        <a:rPr lang="en-US" altLang="zh-CN" dirty="0">
                          <a:ea typeface="Microsoft YaHei UI" panose="020B0503020204020204" pitchFamily="34" charset="-122"/>
                        </a:rPr>
                        <a:t>…….</a:t>
                      </a:r>
                      <a:endParaRPr lang="zh-CN" dirty="0">
                        <a:ea typeface="Microsoft YaHei UI" panose="020B0503020204020204" pitchFamily="34" charset="-122"/>
                      </a:endParaRPr>
                    </a:p>
                  </a:txBody>
                  <a:tcPr anchor="ctr"/>
                </a:tc>
                <a:tc>
                  <a:txBody>
                    <a:bodyPr/>
                    <a:lstStyle/>
                    <a:p>
                      <a:pPr algn="ctr"/>
                      <a:endParaRPr lang="zh-CN" dirty="0">
                        <a:ea typeface="Microsoft YaHei UI" panose="020B0503020204020204" pitchFamily="34" charset="-122"/>
                      </a:endParaRPr>
                    </a:p>
                  </a:txBody>
                  <a:tcPr anchor="ctr"/>
                </a:tc>
                <a:tc>
                  <a:txBody>
                    <a:bodyPr/>
                    <a:lstStyle/>
                    <a:p>
                      <a:pPr algn="ctr"/>
                      <a:endParaRPr lang="zh-CN" dirty="0">
                        <a:ea typeface="Microsoft YaHei UI" panose="020B0503020204020204" pitchFamily="34" charset="-122"/>
                      </a:endParaRPr>
                    </a:p>
                  </a:txBody>
                  <a:tcPr anchor="ctr"/>
                </a:tc>
                <a:extLst>
                  <a:ext uri="{0D108BD9-81ED-4DB2-BD59-A6C34878D82A}">
                    <a16:rowId xmlns:a16="http://schemas.microsoft.com/office/drawing/2014/main" val="2196466838"/>
                  </a:ext>
                </a:extLst>
              </a:tr>
            </a:tbl>
          </a:graphicData>
        </a:graphic>
      </p:graphicFrame>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9485" y="2497255"/>
            <a:ext cx="5152900" cy="2771144"/>
          </a:xfrm>
          <a:prstGeom prst="rect">
            <a:avLst/>
          </a:prstGeom>
        </p:spPr>
      </p:pic>
    </p:spTree>
    <p:extLst>
      <p:ext uri="{BB962C8B-B14F-4D97-AF65-F5344CB8AC3E}">
        <p14:creationId xmlns:p14="http://schemas.microsoft.com/office/powerpoint/2010/main" val="68307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398" y="93521"/>
            <a:ext cx="10515600" cy="1325563"/>
          </a:xfrm>
        </p:spPr>
        <p:txBody>
          <a:bodyPr/>
          <a:lstStyle/>
          <a:p>
            <a:r>
              <a:rPr lang="en-US" altLang="zh-CN" dirty="0"/>
              <a:t>Machine learning way</a:t>
            </a:r>
            <a:endParaRPr lang="zh-CN" dirty="0"/>
          </a:p>
        </p:txBody>
      </p:sp>
      <p:sp>
        <p:nvSpPr>
          <p:cNvPr id="3" name="内容占位符 2"/>
          <p:cNvSpPr>
            <a:spLocks noGrp="1"/>
          </p:cNvSpPr>
          <p:nvPr>
            <p:ph sz="half" idx="1"/>
          </p:nvPr>
        </p:nvSpPr>
        <p:spPr>
          <a:xfrm>
            <a:off x="1361660" y="1490868"/>
            <a:ext cx="10268416" cy="3810001"/>
          </a:xfrm>
        </p:spPr>
        <p:txBody>
          <a:bodyPr/>
          <a:lstStyle/>
          <a:p>
            <a:r>
              <a:rPr lang="en-US" altLang="zh-CN" dirty="0"/>
              <a:t>If we consider more info: holiday, the traffic, …</a:t>
            </a:r>
          </a:p>
          <a:p>
            <a:pPr lvl="1"/>
            <a:r>
              <a:rPr lang="en-US" altLang="zh-CN" dirty="0"/>
              <a:t>A more complicate model should be learned</a:t>
            </a:r>
          </a:p>
          <a:p>
            <a:r>
              <a:rPr lang="en-US" altLang="zh-CN" dirty="0"/>
              <a:t>Let the computer has the ability of</a:t>
            </a:r>
          </a:p>
          <a:p>
            <a:pPr lvl="1"/>
            <a:r>
              <a:rPr lang="en-US" altLang="zh-CN" dirty="0"/>
              <a:t>Step 1: learning from experience/data and creating a computational model</a:t>
            </a:r>
          </a:p>
          <a:p>
            <a:pPr lvl="1"/>
            <a:r>
              <a:rPr lang="en-US" altLang="zh-CN" dirty="0"/>
              <a:t>Step 2: Using this model to make decision(predict/recognize/classify) </a:t>
            </a:r>
            <a:endParaRPr lang="zh-CN" dirty="0"/>
          </a:p>
        </p:txBody>
      </p:sp>
      <p:pic>
        <p:nvPicPr>
          <p:cNvPr id="5" name="Picture 4"/>
          <p:cNvPicPr>
            <a:picLocks noChangeAspect="1"/>
          </p:cNvPicPr>
          <p:nvPr/>
        </p:nvPicPr>
        <p:blipFill>
          <a:blip r:embed="rId2"/>
          <a:stretch>
            <a:fillRect/>
          </a:stretch>
        </p:blipFill>
        <p:spPr>
          <a:xfrm>
            <a:off x="2007624" y="3897535"/>
            <a:ext cx="7003853" cy="1691942"/>
          </a:xfrm>
          <a:prstGeom prst="rect">
            <a:avLst/>
          </a:prstGeom>
        </p:spPr>
      </p:pic>
    </p:spTree>
    <p:extLst>
      <p:ext uri="{BB962C8B-B14F-4D97-AF65-F5344CB8AC3E}">
        <p14:creationId xmlns:p14="http://schemas.microsoft.com/office/powerpoint/2010/main" val="216615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2220" y="153877"/>
            <a:ext cx="10515600" cy="1325563"/>
          </a:xfrm>
        </p:spPr>
        <p:txBody>
          <a:bodyPr/>
          <a:lstStyle/>
          <a:p>
            <a:r>
              <a:rPr lang="en-US" altLang="zh-CN" dirty="0"/>
              <a:t>Price of house</a:t>
            </a:r>
            <a:endParaRPr lang="zh-CN" dirty="0"/>
          </a:p>
        </p:txBody>
      </p:sp>
      <p:pic>
        <p:nvPicPr>
          <p:cNvPr id="6" name="内容占位符 5"/>
          <p:cNvPicPr>
            <a:picLocks noGrp="1" noChangeAspect="1"/>
          </p:cNvPicPr>
          <p:nvPr>
            <p:ph sz="half" idx="1"/>
          </p:nvPr>
        </p:nvPicPr>
        <p:blipFill>
          <a:blip r:embed="rId3"/>
          <a:stretch>
            <a:fillRect/>
          </a:stretch>
        </p:blipFill>
        <p:spPr>
          <a:xfrm>
            <a:off x="2226449" y="2272694"/>
            <a:ext cx="4572000" cy="2399413"/>
          </a:xfrm>
          <a:prstGeom prst="rect">
            <a:avLst/>
          </a:prstGeom>
        </p:spPr>
      </p:pic>
      <p:sp>
        <p:nvSpPr>
          <p:cNvPr id="7" name="文本框 6"/>
          <p:cNvSpPr txBox="1"/>
          <p:nvPr/>
        </p:nvSpPr>
        <p:spPr>
          <a:xfrm>
            <a:off x="3934225" y="4856310"/>
            <a:ext cx="1621332" cy="369332"/>
          </a:xfrm>
          <a:prstGeom prst="rect">
            <a:avLst/>
          </a:prstGeom>
          <a:noFill/>
        </p:spPr>
        <p:txBody>
          <a:bodyPr wrap="square" rtlCol="0">
            <a:spAutoFit/>
          </a:bodyPr>
          <a:lstStyle/>
          <a:p>
            <a:r>
              <a:rPr lang="en-US" altLang="zh-CN" dirty="0"/>
              <a:t>area</a:t>
            </a:r>
            <a:endParaRPr lang="zh-CN" altLang="en-US" dirty="0"/>
          </a:p>
        </p:txBody>
      </p:sp>
      <p:sp>
        <p:nvSpPr>
          <p:cNvPr id="8" name="文本框 7"/>
          <p:cNvSpPr txBox="1"/>
          <p:nvPr/>
        </p:nvSpPr>
        <p:spPr>
          <a:xfrm>
            <a:off x="1295400" y="3103069"/>
            <a:ext cx="931049" cy="369332"/>
          </a:xfrm>
          <a:prstGeom prst="rect">
            <a:avLst/>
          </a:prstGeom>
          <a:noFill/>
        </p:spPr>
        <p:txBody>
          <a:bodyPr wrap="square" rtlCol="0">
            <a:spAutoFit/>
          </a:bodyPr>
          <a:lstStyle/>
          <a:p>
            <a:r>
              <a:rPr lang="en-US" altLang="zh-CN" dirty="0"/>
              <a:t>price</a:t>
            </a:r>
            <a:endParaRPr lang="zh-CN" altLang="en-US" dirty="0"/>
          </a:p>
        </p:txBody>
      </p:sp>
      <p:sp>
        <p:nvSpPr>
          <p:cNvPr id="9" name="内容占位符 2"/>
          <p:cNvSpPr txBox="1">
            <a:spLocks/>
          </p:cNvSpPr>
          <p:nvPr/>
        </p:nvSpPr>
        <p:spPr>
          <a:xfrm>
            <a:off x="7212106" y="1566119"/>
            <a:ext cx="4321628" cy="3812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r>
              <a:rPr lang="en-US" altLang="zh-CN" dirty="0"/>
              <a:t>I have a house with size of 1,000 </a:t>
            </a:r>
            <a:r>
              <a:rPr lang="en-US" altLang="zh-CN" dirty="0" err="1"/>
              <a:t>Sqft</a:t>
            </a:r>
            <a:endParaRPr lang="en-US" altLang="zh-CN" baseline="30000" dirty="0"/>
          </a:p>
          <a:p>
            <a:r>
              <a:rPr lang="en-US" altLang="zh-CN" dirty="0"/>
              <a:t>Estimate the price</a:t>
            </a:r>
            <a:endParaRPr lang="zh-CN" altLang="en-US" dirty="0"/>
          </a:p>
          <a:p>
            <a:pPr lvl="1"/>
            <a:r>
              <a:rPr lang="en-US" altLang="zh-CN" dirty="0"/>
              <a:t>Compare it with the houses in my neighborhood</a:t>
            </a:r>
          </a:p>
          <a:p>
            <a:pPr lvl="1"/>
            <a:r>
              <a:rPr lang="en-US" altLang="zh-CN" dirty="0"/>
              <a:t>Collect 11 houses the area + price </a:t>
            </a:r>
          </a:p>
          <a:p>
            <a:pPr lvl="1"/>
            <a:r>
              <a:rPr lang="en-US" altLang="zh-CN" dirty="0"/>
              <a:t>Is there a pattern/model in them?</a:t>
            </a:r>
            <a:endParaRPr lang="zh-CN" altLang="en-US" dirty="0"/>
          </a:p>
        </p:txBody>
      </p:sp>
      <p:sp>
        <p:nvSpPr>
          <p:cNvPr id="10" name="文本框 9"/>
          <p:cNvSpPr txBox="1"/>
          <p:nvPr/>
        </p:nvSpPr>
        <p:spPr>
          <a:xfrm>
            <a:off x="7476564" y="4525737"/>
            <a:ext cx="4057170" cy="1200329"/>
          </a:xfrm>
          <a:prstGeom prst="rect">
            <a:avLst/>
          </a:prstGeom>
          <a:noFill/>
        </p:spPr>
        <p:txBody>
          <a:bodyPr wrap="square" rtlCol="0">
            <a:spAutoFit/>
          </a:bodyPr>
          <a:lstStyle/>
          <a:p>
            <a:r>
              <a:rPr lang="en-US" altLang="zh-CN" dirty="0"/>
              <a:t>Straight line: price = </a:t>
            </a:r>
            <a:r>
              <a:rPr lang="en-US" altLang="zh-CN" dirty="0">
                <a:solidFill>
                  <a:srgbClr val="FF0000"/>
                </a:solidFill>
              </a:rPr>
              <a:t>A</a:t>
            </a:r>
            <a:r>
              <a:rPr lang="en-US" altLang="zh-CN" dirty="0"/>
              <a:t> * area + </a:t>
            </a:r>
            <a:r>
              <a:rPr lang="en-US" altLang="zh-CN" dirty="0">
                <a:solidFill>
                  <a:srgbClr val="FF0000"/>
                </a:solidFill>
              </a:rPr>
              <a:t>B</a:t>
            </a:r>
          </a:p>
          <a:p>
            <a:endParaRPr lang="en-US" altLang="zh-CN" dirty="0"/>
          </a:p>
          <a:p>
            <a:r>
              <a:rPr lang="en-US" altLang="zh-CN" dirty="0"/>
              <a:t>……</a:t>
            </a:r>
          </a:p>
          <a:p>
            <a:r>
              <a:rPr lang="en-US" altLang="zh-CN" dirty="0"/>
              <a:t>A, B are coefficients/parameters</a:t>
            </a:r>
          </a:p>
        </p:txBody>
      </p:sp>
    </p:spTree>
    <p:extLst>
      <p:ext uri="{BB962C8B-B14F-4D97-AF65-F5344CB8AC3E}">
        <p14:creationId xmlns:p14="http://schemas.microsoft.com/office/powerpoint/2010/main" val="11606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860080" y="229371"/>
            <a:ext cx="9144000" cy="1020762"/>
          </a:xfrm>
        </p:spPr>
        <p:txBody>
          <a:bodyPr>
            <a:normAutofit/>
          </a:bodyPr>
          <a:lstStyle/>
          <a:p>
            <a:r>
              <a:rPr lang="en-US" altLang="zh-CN" dirty="0"/>
              <a:t>A Translation System without dictionary</a:t>
            </a:r>
            <a:endParaRPr altLang="zh-CN" dirty="0"/>
          </a:p>
        </p:txBody>
      </p:sp>
      <p:sp>
        <p:nvSpPr>
          <p:cNvPr id="34819" name="文本占位符 2"/>
          <p:cNvSpPr>
            <a:spLocks noGrp="1"/>
          </p:cNvSpPr>
          <p:nvPr>
            <p:ph type="body" idx="1"/>
          </p:nvPr>
        </p:nvSpPr>
        <p:spPr>
          <a:xfrm>
            <a:off x="1524001" y="1402383"/>
            <a:ext cx="4416425" cy="762000"/>
          </a:xfrm>
        </p:spPr>
        <p:txBody>
          <a:bodyPr/>
          <a:lstStyle/>
          <a:p>
            <a:pPr>
              <a:spcBef>
                <a:spcPct val="0"/>
              </a:spcBef>
            </a:pPr>
            <a:r>
              <a:rPr lang="en-US" altLang="zh-CN" dirty="0"/>
              <a:t>Italian</a:t>
            </a:r>
            <a:endParaRPr altLang="zh-CN" dirty="0"/>
          </a:p>
        </p:txBody>
      </p:sp>
      <p:sp>
        <p:nvSpPr>
          <p:cNvPr id="34821" name="文本占位符 4"/>
          <p:cNvSpPr>
            <a:spLocks noGrp="1"/>
          </p:cNvSpPr>
          <p:nvPr>
            <p:ph type="body" sz="quarter" idx="3"/>
          </p:nvPr>
        </p:nvSpPr>
        <p:spPr>
          <a:xfrm>
            <a:off x="6251574" y="1402383"/>
            <a:ext cx="4416425" cy="762000"/>
          </a:xfrm>
        </p:spPr>
        <p:txBody>
          <a:bodyPr/>
          <a:lstStyle/>
          <a:p>
            <a:pPr>
              <a:spcBef>
                <a:spcPct val="0"/>
              </a:spcBef>
            </a:pPr>
            <a:r>
              <a:rPr lang="en-US" altLang="zh-CN" dirty="0"/>
              <a:t>English</a:t>
            </a:r>
            <a:endParaRPr altLang="zh-CN" dirty="0"/>
          </a:p>
        </p:txBody>
      </p:sp>
      <p:pic>
        <p:nvPicPr>
          <p:cNvPr id="2" name="内容占位符 1"/>
          <p:cNvPicPr>
            <a:picLocks noGrp="1" noChangeAspect="1"/>
          </p:cNvPicPr>
          <p:nvPr>
            <p:ph sz="quarter" idx="4"/>
          </p:nvPr>
        </p:nvPicPr>
        <p:blipFill>
          <a:blip r:embed="rId3"/>
          <a:stretch>
            <a:fillRect/>
          </a:stretch>
        </p:blipFill>
        <p:spPr>
          <a:xfrm>
            <a:off x="6251574" y="2419728"/>
            <a:ext cx="4317304" cy="3352800"/>
          </a:xfrm>
          <a:prstGeom prst="rect">
            <a:avLst/>
          </a:prstGeom>
        </p:spPr>
      </p:pic>
      <p:pic>
        <p:nvPicPr>
          <p:cNvPr id="7" name="内容占位符 6"/>
          <p:cNvPicPr>
            <a:picLocks noGrp="1" noChangeAspect="1"/>
          </p:cNvPicPr>
          <p:nvPr>
            <p:ph sz="half" idx="2"/>
          </p:nvPr>
        </p:nvPicPr>
        <p:blipFill>
          <a:blip r:embed="rId4"/>
          <a:stretch>
            <a:fillRect/>
          </a:stretch>
        </p:blipFill>
        <p:spPr>
          <a:xfrm>
            <a:off x="1573560" y="2419728"/>
            <a:ext cx="4187433" cy="3352800"/>
          </a:xfrm>
          <a:prstGeom prst="rect">
            <a:avLst/>
          </a:prstGeom>
        </p:spPr>
      </p:pic>
      <p:sp>
        <p:nvSpPr>
          <p:cNvPr id="3" name="Oval 2"/>
          <p:cNvSpPr/>
          <p:nvPr/>
        </p:nvSpPr>
        <p:spPr>
          <a:xfrm>
            <a:off x="6251574" y="2958849"/>
            <a:ext cx="675860" cy="278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230301" y="4288885"/>
            <a:ext cx="675860" cy="278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38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2D56-34F2-478E-8E21-403DB55DCD63}"/>
              </a:ext>
            </a:extLst>
          </p:cNvPr>
          <p:cNvSpPr>
            <a:spLocks noGrp="1"/>
          </p:cNvSpPr>
          <p:nvPr>
            <p:ph type="title"/>
          </p:nvPr>
        </p:nvSpPr>
        <p:spPr>
          <a:xfrm>
            <a:off x="699655" y="88034"/>
            <a:ext cx="10515600" cy="1325563"/>
          </a:xfrm>
        </p:spPr>
        <p:txBody>
          <a:bodyPr/>
          <a:lstStyle/>
          <a:p>
            <a:r>
              <a:rPr lang="en-US" altLang="zh-CN" dirty="0"/>
              <a:t>English - Greek</a:t>
            </a:r>
            <a:endParaRPr lang="en-SG" dirty="0"/>
          </a:p>
        </p:txBody>
      </p:sp>
      <p:pic>
        <p:nvPicPr>
          <p:cNvPr id="4" name="Content Placeholder 3">
            <a:extLst>
              <a:ext uri="{FF2B5EF4-FFF2-40B4-BE49-F238E27FC236}">
                <a16:creationId xmlns:a16="http://schemas.microsoft.com/office/drawing/2014/main" id="{3C251103-6530-4AB6-ABC3-72ADFBCCD937}"/>
              </a:ext>
            </a:extLst>
          </p:cNvPr>
          <p:cNvPicPr>
            <a:picLocks noGrp="1" noChangeAspect="1"/>
          </p:cNvPicPr>
          <p:nvPr>
            <p:ph idx="1"/>
          </p:nvPr>
        </p:nvPicPr>
        <p:blipFill>
          <a:blip r:embed="rId2"/>
          <a:stretch>
            <a:fillRect/>
          </a:stretch>
        </p:blipFill>
        <p:spPr>
          <a:xfrm>
            <a:off x="4411053" y="1510732"/>
            <a:ext cx="6942747" cy="4413187"/>
          </a:xfrm>
          <a:prstGeom prst="rect">
            <a:avLst/>
          </a:prstGeom>
        </p:spPr>
      </p:pic>
      <p:pic>
        <p:nvPicPr>
          <p:cNvPr id="7" name="Picture 6">
            <a:extLst>
              <a:ext uri="{FF2B5EF4-FFF2-40B4-BE49-F238E27FC236}">
                <a16:creationId xmlns:a16="http://schemas.microsoft.com/office/drawing/2014/main" id="{FBC4CC5B-8F69-4B4F-B74B-CC7BB83B51DA}"/>
              </a:ext>
            </a:extLst>
          </p:cNvPr>
          <p:cNvPicPr>
            <a:picLocks noChangeAspect="1"/>
          </p:cNvPicPr>
          <p:nvPr/>
        </p:nvPicPr>
        <p:blipFill>
          <a:blip r:embed="rId3"/>
          <a:stretch>
            <a:fillRect/>
          </a:stretch>
        </p:blipFill>
        <p:spPr>
          <a:xfrm>
            <a:off x="565697" y="3429000"/>
            <a:ext cx="1753777" cy="2549420"/>
          </a:xfrm>
          <a:prstGeom prst="rect">
            <a:avLst/>
          </a:prstGeom>
        </p:spPr>
      </p:pic>
    </p:spTree>
    <p:extLst>
      <p:ext uri="{BB962C8B-B14F-4D97-AF65-F5344CB8AC3E}">
        <p14:creationId xmlns:p14="http://schemas.microsoft.com/office/powerpoint/2010/main" val="2259859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a:extLst>
              <a:ext uri="{FF2B5EF4-FFF2-40B4-BE49-F238E27FC236}">
                <a16:creationId xmlns:a16="http://schemas.microsoft.com/office/drawing/2014/main" id="{707BEADC-C446-4E58-B9C6-E299DA6F0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01" y="572722"/>
            <a:ext cx="573405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CA33FD6-4DD0-4443-967E-8BE66C3A7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01" y="992911"/>
            <a:ext cx="5729288"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
            <a:extLst>
              <a:ext uri="{FF2B5EF4-FFF2-40B4-BE49-F238E27FC236}">
                <a16:creationId xmlns:a16="http://schemas.microsoft.com/office/drawing/2014/main" id="{E804ABAA-5586-4D0F-84CB-9E150AA91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039" y="1375016"/>
            <a:ext cx="5734050" cy="5238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845DA992-79A0-49FB-938A-6CA2BA9012B1}"/>
              </a:ext>
            </a:extLst>
          </p:cNvPr>
          <p:cNvSpPr>
            <a:spLocks noChangeArrowheads="1"/>
          </p:cNvSpPr>
          <p:nvPr/>
        </p:nvSpPr>
        <p:spPr bwMode="auto">
          <a:xfrm>
            <a:off x="1223237" y="3650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13" name="Picture 12">
            <a:extLst>
              <a:ext uri="{FF2B5EF4-FFF2-40B4-BE49-F238E27FC236}">
                <a16:creationId xmlns:a16="http://schemas.microsoft.com/office/drawing/2014/main" id="{F4E06E4B-9EC5-46EF-A187-6F0406B40DC6}"/>
              </a:ext>
            </a:extLst>
          </p:cNvPr>
          <p:cNvPicPr/>
          <p:nvPr/>
        </p:nvPicPr>
        <p:blipFill>
          <a:blip r:embed="rId5"/>
          <a:stretch>
            <a:fillRect/>
          </a:stretch>
        </p:blipFill>
        <p:spPr>
          <a:xfrm>
            <a:off x="511039" y="2001486"/>
            <a:ext cx="5731510" cy="512445"/>
          </a:xfrm>
          <a:prstGeom prst="rect">
            <a:avLst/>
          </a:prstGeom>
        </p:spPr>
      </p:pic>
      <p:graphicFrame>
        <p:nvGraphicFramePr>
          <p:cNvPr id="10" name="Table 9">
            <a:extLst>
              <a:ext uri="{FF2B5EF4-FFF2-40B4-BE49-F238E27FC236}">
                <a16:creationId xmlns:a16="http://schemas.microsoft.com/office/drawing/2014/main" id="{08EA3917-A071-47D9-A5CC-C7ED0BA8BAED}"/>
              </a:ext>
            </a:extLst>
          </p:cNvPr>
          <p:cNvGraphicFramePr>
            <a:graphicFrameLocks noGrp="1"/>
          </p:cNvGraphicFramePr>
          <p:nvPr/>
        </p:nvGraphicFramePr>
        <p:xfrm>
          <a:off x="3270040" y="2840090"/>
          <a:ext cx="7260105" cy="3198602"/>
        </p:xfrm>
        <a:graphic>
          <a:graphicData uri="http://schemas.openxmlformats.org/drawingml/2006/table">
            <a:tbl>
              <a:tblPr firstRow="1" firstCol="1" bandRow="1">
                <a:tableStyleId>{69012ECD-51FC-41F1-AA8D-1B2483CD663E}</a:tableStyleId>
              </a:tblPr>
              <a:tblGrid>
                <a:gridCol w="1037985">
                  <a:extLst>
                    <a:ext uri="{9D8B030D-6E8A-4147-A177-3AD203B41FA5}">
                      <a16:colId xmlns:a16="http://schemas.microsoft.com/office/drawing/2014/main" val="4157940565"/>
                    </a:ext>
                  </a:extLst>
                </a:gridCol>
                <a:gridCol w="3126361">
                  <a:extLst>
                    <a:ext uri="{9D8B030D-6E8A-4147-A177-3AD203B41FA5}">
                      <a16:colId xmlns:a16="http://schemas.microsoft.com/office/drawing/2014/main" val="2629310819"/>
                    </a:ext>
                  </a:extLst>
                </a:gridCol>
                <a:gridCol w="3095759">
                  <a:extLst>
                    <a:ext uri="{9D8B030D-6E8A-4147-A177-3AD203B41FA5}">
                      <a16:colId xmlns:a16="http://schemas.microsoft.com/office/drawing/2014/main" val="3493234136"/>
                    </a:ext>
                  </a:extLst>
                </a:gridCol>
              </a:tblGrid>
              <a:tr h="631896">
                <a:tc>
                  <a:txBody>
                    <a:bodyPr/>
                    <a:lstStyle/>
                    <a:p>
                      <a:pPr marL="0" marR="0" algn="ctr">
                        <a:lnSpc>
                          <a:spcPct val="107000"/>
                        </a:lnSpc>
                        <a:spcBef>
                          <a:spcPts val="0"/>
                        </a:spcBef>
                        <a:spcAft>
                          <a:spcPts val="0"/>
                        </a:spcAft>
                      </a:pPr>
                      <a:r>
                        <a:rPr lang="en-SG" sz="1400" dirty="0">
                          <a:effectLst/>
                        </a:rPr>
                        <a:t> </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dirty="0">
                          <a:effectLst/>
                        </a:rPr>
                        <a:t>English</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a:effectLst/>
                        </a:rPr>
                        <a:t>Greek</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3507505"/>
                  </a:ext>
                </a:extLst>
              </a:tr>
              <a:tr h="631896">
                <a:tc>
                  <a:txBody>
                    <a:bodyPr/>
                    <a:lstStyle/>
                    <a:p>
                      <a:pPr marL="0" marR="0" algn="l">
                        <a:lnSpc>
                          <a:spcPct val="107000"/>
                        </a:lnSpc>
                        <a:spcBef>
                          <a:spcPts val="0"/>
                        </a:spcBef>
                        <a:spcAft>
                          <a:spcPts val="0"/>
                        </a:spcAft>
                      </a:pPr>
                      <a:r>
                        <a:rPr lang="en-SG" sz="1100">
                          <a:effectLst/>
                        </a:rPr>
                        <a:t>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GREEK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ΕΛΛΗΝΙΚΗ ΣΑΛΑΤΑ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8399022"/>
                  </a:ext>
                </a:extLst>
              </a:tr>
              <a:tr h="631896">
                <a:tc>
                  <a:txBody>
                    <a:bodyPr/>
                    <a:lstStyle/>
                    <a:p>
                      <a:pPr marL="0" marR="0" algn="l">
                        <a:lnSpc>
                          <a:spcPct val="107000"/>
                        </a:lnSpc>
                        <a:spcBef>
                          <a:spcPts val="0"/>
                        </a:spcBef>
                        <a:spcAft>
                          <a:spcPts val="0"/>
                        </a:spcAft>
                      </a:pPr>
                      <a:r>
                        <a:rPr lang="en-SG" sz="1100">
                          <a:effectLst/>
                        </a:rPr>
                        <a:t>19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CAESAR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ΣΑΛΑΤΑ ΤΟΥ ΚΑΙΣΑΡΑ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7695561"/>
                  </a:ext>
                </a:extLst>
              </a:tr>
              <a:tr h="651457">
                <a:tc>
                  <a:txBody>
                    <a:bodyPr/>
                    <a:lstStyle/>
                    <a:p>
                      <a:pPr marL="0" marR="0" algn="l">
                        <a:lnSpc>
                          <a:spcPct val="107000"/>
                        </a:lnSpc>
                        <a:spcBef>
                          <a:spcPts val="0"/>
                        </a:spcBef>
                        <a:spcAft>
                          <a:spcPts val="0"/>
                        </a:spcAft>
                      </a:pPr>
                      <a:r>
                        <a:rPr lang="en-SG" sz="1100">
                          <a:effectLst/>
                        </a:rPr>
                        <a:t>20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CHERRY TOMATOES MIX LETTUCE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ΝΤΟΜΑΤΙΝΙΑ ΚΑΙ ΣΑΛΑΤΑ ΜΑΡΟΥΛΙ</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1199990"/>
                  </a:ext>
                </a:extLst>
              </a:tr>
              <a:tr h="651457">
                <a:tc>
                  <a:txBody>
                    <a:bodyPr/>
                    <a:lstStyle/>
                    <a:p>
                      <a:pPr marL="0" marR="0" algn="l">
                        <a:lnSpc>
                          <a:spcPct val="107000"/>
                        </a:lnSpc>
                        <a:spcBef>
                          <a:spcPts val="0"/>
                        </a:spcBef>
                        <a:spcAft>
                          <a:spcPts val="0"/>
                        </a:spcAft>
                      </a:pPr>
                      <a:r>
                        <a:rPr lang="en-SG" sz="1100" dirty="0">
                          <a:effectLst/>
                        </a:rPr>
                        <a:t>21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TOMATOES ONION FETTA FRESH PARSLEY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dirty="0">
                          <a:effectLst/>
                        </a:rPr>
                        <a:t>ΝΤΟΜΑΤΑ, ΚΡΕΜΜΥΔΙ, ΦΕΤΑ &amp; ΜΑΪΝΤΑΝΟΣ</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1540358"/>
                  </a:ext>
                </a:extLst>
              </a:tr>
            </a:tbl>
          </a:graphicData>
        </a:graphic>
      </p:graphicFrame>
    </p:spTree>
    <p:extLst>
      <p:ext uri="{BB962C8B-B14F-4D97-AF65-F5344CB8AC3E}">
        <p14:creationId xmlns:p14="http://schemas.microsoft.com/office/powerpoint/2010/main" val="1787747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5DA992-79A0-49FB-938A-6CA2BA9012B1}"/>
              </a:ext>
            </a:extLst>
          </p:cNvPr>
          <p:cNvSpPr>
            <a:spLocks noChangeArrowheads="1"/>
          </p:cNvSpPr>
          <p:nvPr/>
        </p:nvSpPr>
        <p:spPr bwMode="auto">
          <a:xfrm>
            <a:off x="1223237" y="3650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2" name="Table 1">
            <a:extLst>
              <a:ext uri="{FF2B5EF4-FFF2-40B4-BE49-F238E27FC236}">
                <a16:creationId xmlns:a16="http://schemas.microsoft.com/office/drawing/2014/main" id="{30CBE81D-5CE9-4868-A0A7-1218122594DA}"/>
              </a:ext>
            </a:extLst>
          </p:cNvPr>
          <p:cNvGraphicFramePr>
            <a:graphicFrameLocks noGrp="1"/>
          </p:cNvGraphicFramePr>
          <p:nvPr/>
        </p:nvGraphicFramePr>
        <p:xfrm>
          <a:off x="2503586" y="280359"/>
          <a:ext cx="6016685" cy="2372007"/>
        </p:xfrm>
        <a:graphic>
          <a:graphicData uri="http://schemas.openxmlformats.org/drawingml/2006/table">
            <a:tbl>
              <a:tblPr firstRow="1" firstCol="1" bandRow="1">
                <a:tableStyleId>{69012ECD-51FC-41F1-AA8D-1B2483CD663E}</a:tableStyleId>
              </a:tblPr>
              <a:tblGrid>
                <a:gridCol w="860212">
                  <a:extLst>
                    <a:ext uri="{9D8B030D-6E8A-4147-A177-3AD203B41FA5}">
                      <a16:colId xmlns:a16="http://schemas.microsoft.com/office/drawing/2014/main" val="701208977"/>
                    </a:ext>
                  </a:extLst>
                </a:gridCol>
                <a:gridCol w="2590917">
                  <a:extLst>
                    <a:ext uri="{9D8B030D-6E8A-4147-A177-3AD203B41FA5}">
                      <a16:colId xmlns:a16="http://schemas.microsoft.com/office/drawing/2014/main" val="1383041817"/>
                    </a:ext>
                  </a:extLst>
                </a:gridCol>
                <a:gridCol w="2565556">
                  <a:extLst>
                    <a:ext uri="{9D8B030D-6E8A-4147-A177-3AD203B41FA5}">
                      <a16:colId xmlns:a16="http://schemas.microsoft.com/office/drawing/2014/main" val="3040860836"/>
                    </a:ext>
                  </a:extLst>
                </a:gridCol>
              </a:tblGrid>
              <a:tr h="542774">
                <a:tc>
                  <a:txBody>
                    <a:bodyPr/>
                    <a:lstStyle/>
                    <a:p>
                      <a:pPr marL="0" marR="0" algn="ctr">
                        <a:lnSpc>
                          <a:spcPct val="107000"/>
                        </a:lnSpc>
                        <a:spcBef>
                          <a:spcPts val="0"/>
                        </a:spcBef>
                        <a:spcAft>
                          <a:spcPts val="0"/>
                        </a:spcAft>
                      </a:pPr>
                      <a:r>
                        <a:rPr lang="en-SG" sz="14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a:effectLst/>
                        </a:rPr>
                        <a:t>English</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dirty="0">
                          <a:effectLst/>
                        </a:rPr>
                        <a:t>Greek</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0520432"/>
                  </a:ext>
                </a:extLst>
              </a:tr>
              <a:tr h="542774">
                <a:tc>
                  <a:txBody>
                    <a:bodyPr/>
                    <a:lstStyle/>
                    <a:p>
                      <a:pPr marL="0" marR="0" algn="l">
                        <a:lnSpc>
                          <a:spcPct val="107000"/>
                        </a:lnSpc>
                        <a:spcBef>
                          <a:spcPts val="0"/>
                        </a:spcBef>
                        <a:spcAft>
                          <a:spcPts val="0"/>
                        </a:spcAft>
                      </a:pPr>
                      <a:r>
                        <a:rPr lang="en-SG" sz="1100">
                          <a:effectLst/>
                        </a:rPr>
                        <a:t>46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highlight>
                            <a:srgbClr val="FFFF00"/>
                          </a:highlight>
                        </a:rPr>
                        <a:t>GRILLED</a:t>
                      </a:r>
                      <a:r>
                        <a:rPr lang="en-SG" sz="1100">
                          <a:effectLst/>
                        </a:rPr>
                        <a:t> CHICKEN BREAST</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dirty="0">
                          <a:effectLst/>
                        </a:rPr>
                        <a:t>ΚΟΤΟΠΟΥΛΟ ΣΤΗ ΣΧΑΡΑ</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2636325"/>
                  </a:ext>
                </a:extLst>
              </a:tr>
              <a:tr h="542774">
                <a:tc>
                  <a:txBody>
                    <a:bodyPr/>
                    <a:lstStyle/>
                    <a:p>
                      <a:pPr marL="0" marR="0" algn="l">
                        <a:lnSpc>
                          <a:spcPct val="107000"/>
                        </a:lnSpc>
                        <a:spcBef>
                          <a:spcPts val="0"/>
                        </a:spcBef>
                        <a:spcAft>
                          <a:spcPts val="0"/>
                        </a:spcAft>
                      </a:pPr>
                      <a:r>
                        <a:rPr lang="en-SG" sz="1100">
                          <a:effectLst/>
                        </a:rPr>
                        <a:t>46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Succulent chicken breast </a:t>
                      </a:r>
                      <a:r>
                        <a:rPr lang="en-SG" sz="1100">
                          <a:effectLst/>
                          <a:highlight>
                            <a:srgbClr val="FFFF00"/>
                          </a:highlight>
                        </a:rPr>
                        <a:t>grilled</a:t>
                      </a:r>
                      <a:r>
                        <a:rPr lang="en-SG" sz="1100">
                          <a:effectLst/>
                        </a:rPr>
                        <a:t> to perfection</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Στήθος στη σχάρα με μπαχαρικά</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1928768"/>
                  </a:ext>
                </a:extLst>
              </a:tr>
              <a:tr h="743685">
                <a:tc>
                  <a:txBody>
                    <a:bodyPr/>
                    <a:lstStyle/>
                    <a:p>
                      <a:pPr marL="0" marR="0" algn="l">
                        <a:lnSpc>
                          <a:spcPct val="107000"/>
                        </a:lnSpc>
                        <a:spcBef>
                          <a:spcPts val="0"/>
                        </a:spcBef>
                        <a:spcAft>
                          <a:spcPts val="0"/>
                        </a:spcAft>
                      </a:pPr>
                      <a:r>
                        <a:rPr lang="en-SG" sz="1100">
                          <a:effectLst/>
                        </a:rPr>
                        <a:t>45</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Succulent chicken breast </a:t>
                      </a:r>
                      <a:r>
                        <a:rPr lang="en-SG" sz="1100">
                          <a:effectLst/>
                          <a:highlight>
                            <a:srgbClr val="FFFF00"/>
                          </a:highlight>
                        </a:rPr>
                        <a:t>grilled</a:t>
                      </a:r>
                      <a:r>
                        <a:rPr lang="en-SG" sz="1100">
                          <a:effectLst/>
                        </a:rPr>
                        <a:t> with our special seasoning topped with melted cheese &amp; sauté onions &amp; mushrooms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dirty="0" err="1">
                          <a:effectLst/>
                        </a:rPr>
                        <a:t>Στήθος</a:t>
                      </a:r>
                      <a:r>
                        <a:rPr lang="en-SG" sz="1100" dirty="0">
                          <a:effectLst/>
                        </a:rPr>
                        <a:t> </a:t>
                      </a:r>
                      <a:r>
                        <a:rPr lang="en-SG" sz="1100" dirty="0" err="1">
                          <a:effectLst/>
                        </a:rPr>
                        <a:t>στη</a:t>
                      </a:r>
                      <a:r>
                        <a:rPr lang="en-SG" sz="1100" dirty="0">
                          <a:effectLst/>
                        </a:rPr>
                        <a:t> </a:t>
                      </a:r>
                      <a:r>
                        <a:rPr lang="en-SG" sz="1100" dirty="0" err="1">
                          <a:effectLst/>
                        </a:rPr>
                        <a:t>σχάρ</a:t>
                      </a:r>
                      <a:r>
                        <a:rPr lang="en-SG" sz="1100" dirty="0">
                          <a:effectLst/>
                        </a:rPr>
                        <a:t>α με μπαχαρικά,</a:t>
                      </a:r>
                    </a:p>
                    <a:p>
                      <a:pPr marL="0" marR="0" algn="l">
                        <a:lnSpc>
                          <a:spcPct val="107000"/>
                        </a:lnSpc>
                        <a:spcBef>
                          <a:spcPts val="0"/>
                        </a:spcBef>
                        <a:spcAft>
                          <a:spcPts val="0"/>
                        </a:spcAft>
                      </a:pPr>
                      <a:r>
                        <a:rPr lang="en-SG" sz="1100" dirty="0" err="1">
                          <a:effectLst/>
                        </a:rPr>
                        <a:t>τυρί</a:t>
                      </a:r>
                      <a:r>
                        <a:rPr lang="en-SG" sz="1100" dirty="0">
                          <a:effectLst/>
                        </a:rPr>
                        <a:t>, </a:t>
                      </a:r>
                      <a:r>
                        <a:rPr lang="en-SG" sz="1100" dirty="0" err="1">
                          <a:effectLst/>
                        </a:rPr>
                        <a:t>κρεμμύδι</a:t>
                      </a:r>
                      <a:r>
                        <a:rPr lang="en-SG" sz="1100" dirty="0">
                          <a:effectLst/>
                        </a:rPr>
                        <a:t>α &amp; μανιτάρια</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2920532"/>
                  </a:ext>
                </a:extLst>
              </a:tr>
            </a:tbl>
          </a:graphicData>
        </a:graphic>
      </p:graphicFrame>
      <p:sp>
        <p:nvSpPr>
          <p:cNvPr id="3" name="TextBox 2">
            <a:extLst>
              <a:ext uri="{FF2B5EF4-FFF2-40B4-BE49-F238E27FC236}">
                <a16:creationId xmlns:a16="http://schemas.microsoft.com/office/drawing/2014/main" id="{B3F96907-2ED5-4EB2-9E82-535C1823D17D}"/>
              </a:ext>
            </a:extLst>
          </p:cNvPr>
          <p:cNvSpPr txBox="1"/>
          <p:nvPr/>
        </p:nvSpPr>
        <p:spPr>
          <a:xfrm>
            <a:off x="1156625" y="4165885"/>
            <a:ext cx="1114235" cy="369332"/>
          </a:xfrm>
          <a:prstGeom prst="rect">
            <a:avLst/>
          </a:prstGeom>
          <a:noFill/>
        </p:spPr>
        <p:txBody>
          <a:bodyPr wrap="square" rtlCol="0">
            <a:spAutoFit/>
          </a:bodyPr>
          <a:lstStyle/>
          <a:p>
            <a:r>
              <a:rPr lang="en-SG" dirty="0"/>
              <a:t>Grilled</a:t>
            </a:r>
          </a:p>
        </p:txBody>
      </p:sp>
      <p:graphicFrame>
        <p:nvGraphicFramePr>
          <p:cNvPr id="4" name="Table 3">
            <a:extLst>
              <a:ext uri="{FF2B5EF4-FFF2-40B4-BE49-F238E27FC236}">
                <a16:creationId xmlns:a16="http://schemas.microsoft.com/office/drawing/2014/main" id="{BC7677C5-6A2F-473F-ACAA-CF2BD822D8EC}"/>
              </a:ext>
            </a:extLst>
          </p:cNvPr>
          <p:cNvGraphicFramePr>
            <a:graphicFrameLocks noGrp="1"/>
          </p:cNvGraphicFramePr>
          <p:nvPr>
            <p:extLst>
              <p:ext uri="{D42A27DB-BD31-4B8C-83A1-F6EECF244321}">
                <p14:modId xmlns:p14="http://schemas.microsoft.com/office/powerpoint/2010/main" val="6911050"/>
              </p:ext>
            </p:extLst>
          </p:nvPr>
        </p:nvGraphicFramePr>
        <p:xfrm>
          <a:off x="3800264" y="3588273"/>
          <a:ext cx="3816350" cy="1893888"/>
        </p:xfrm>
        <a:graphic>
          <a:graphicData uri="http://schemas.openxmlformats.org/drawingml/2006/table">
            <a:tbl>
              <a:tblPr firstRow="1" firstCol="1" bandRow="1">
                <a:tableStyleId>{69012ECD-51FC-41F1-AA8D-1B2483CD663E}</a:tableStyleId>
              </a:tblPr>
              <a:tblGrid>
                <a:gridCol w="1908175">
                  <a:extLst>
                    <a:ext uri="{9D8B030D-6E8A-4147-A177-3AD203B41FA5}">
                      <a16:colId xmlns:a16="http://schemas.microsoft.com/office/drawing/2014/main" val="1612043638"/>
                    </a:ext>
                  </a:extLst>
                </a:gridCol>
                <a:gridCol w="1908175">
                  <a:extLst>
                    <a:ext uri="{9D8B030D-6E8A-4147-A177-3AD203B41FA5}">
                      <a16:colId xmlns:a16="http://schemas.microsoft.com/office/drawing/2014/main" val="4161633780"/>
                    </a:ext>
                  </a:extLst>
                </a:gridCol>
              </a:tblGrid>
              <a:tr h="0">
                <a:tc>
                  <a:txBody>
                    <a:bodyPr/>
                    <a:lstStyle/>
                    <a:p>
                      <a:pPr marL="0" marR="0">
                        <a:lnSpc>
                          <a:spcPct val="107000"/>
                        </a:lnSpc>
                        <a:spcBef>
                          <a:spcPts val="0"/>
                        </a:spcBef>
                        <a:spcAft>
                          <a:spcPts val="0"/>
                        </a:spcAft>
                      </a:pPr>
                      <a:r>
                        <a:rPr lang="en-SG" sz="1100" dirty="0">
                          <a:effectLst/>
                        </a:rPr>
                        <a:t>Candidate words Corresponding to GRILLED</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Occurrences</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7500651"/>
                  </a:ext>
                </a:extLst>
              </a:tr>
              <a:tr h="0">
                <a:tc>
                  <a:txBody>
                    <a:bodyPr/>
                    <a:lstStyle/>
                    <a:p>
                      <a:pPr marL="0" marR="0">
                        <a:lnSpc>
                          <a:spcPct val="107000"/>
                        </a:lnSpc>
                        <a:spcBef>
                          <a:spcPts val="0"/>
                        </a:spcBef>
                        <a:spcAft>
                          <a:spcPts val="0"/>
                        </a:spcAft>
                      </a:pPr>
                      <a:r>
                        <a:rPr lang="en-SG" sz="1100">
                          <a:effectLst/>
                        </a:rPr>
                        <a:t>ΚΟΤΟΠΟΥΛΟ</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40959951"/>
                  </a:ext>
                </a:extLst>
              </a:tr>
              <a:tr h="0">
                <a:tc>
                  <a:txBody>
                    <a:bodyPr/>
                    <a:lstStyle/>
                    <a:p>
                      <a:pPr marL="0" marR="0">
                        <a:lnSpc>
                          <a:spcPct val="107000"/>
                        </a:lnSpc>
                        <a:spcBef>
                          <a:spcPts val="0"/>
                        </a:spcBef>
                        <a:spcAft>
                          <a:spcPts val="0"/>
                        </a:spcAft>
                      </a:pPr>
                      <a:r>
                        <a:rPr lang="en-SG" sz="1100">
                          <a:effectLst/>
                        </a:rPr>
                        <a:t>ΣΤΗ</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3</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6280123"/>
                  </a:ext>
                </a:extLst>
              </a:tr>
              <a:tr h="0">
                <a:tc>
                  <a:txBody>
                    <a:bodyPr/>
                    <a:lstStyle/>
                    <a:p>
                      <a:pPr marL="0" marR="0">
                        <a:lnSpc>
                          <a:spcPct val="107000"/>
                        </a:lnSpc>
                        <a:spcBef>
                          <a:spcPts val="0"/>
                        </a:spcBef>
                        <a:spcAft>
                          <a:spcPts val="0"/>
                        </a:spcAft>
                      </a:pPr>
                      <a:r>
                        <a:rPr lang="en-SG" sz="1100">
                          <a:effectLst/>
                        </a:rPr>
                        <a:t>ΣΧΑΡΑ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3</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33966744"/>
                  </a:ext>
                </a:extLst>
              </a:tr>
              <a:tr h="0">
                <a:tc>
                  <a:txBody>
                    <a:bodyPr/>
                    <a:lstStyle/>
                    <a:p>
                      <a:pPr marL="0" marR="0">
                        <a:lnSpc>
                          <a:spcPct val="107000"/>
                        </a:lnSpc>
                        <a:spcBef>
                          <a:spcPts val="0"/>
                        </a:spcBef>
                        <a:spcAft>
                          <a:spcPts val="0"/>
                        </a:spcAft>
                      </a:pPr>
                      <a:r>
                        <a:rPr lang="en-SG" sz="1100">
                          <a:effectLst/>
                        </a:rPr>
                        <a:t>Στήθος</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0225334"/>
                  </a:ext>
                </a:extLst>
              </a:tr>
              <a:tr h="0">
                <a:tc>
                  <a:txBody>
                    <a:bodyPr/>
                    <a:lstStyle/>
                    <a:p>
                      <a:pPr marL="0" marR="0">
                        <a:lnSpc>
                          <a:spcPct val="107000"/>
                        </a:lnSpc>
                        <a:spcBef>
                          <a:spcPts val="0"/>
                        </a:spcBef>
                        <a:spcAft>
                          <a:spcPts val="0"/>
                        </a:spcAft>
                      </a:pPr>
                      <a:r>
                        <a:rPr lang="en-SG" sz="1100">
                          <a:effectLst/>
                        </a:rPr>
                        <a:t>Με</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8298907"/>
                  </a:ext>
                </a:extLst>
              </a:tr>
              <a:tr h="0">
                <a:tc>
                  <a:txBody>
                    <a:bodyPr/>
                    <a:lstStyle/>
                    <a:p>
                      <a:pPr marL="0" marR="0">
                        <a:lnSpc>
                          <a:spcPct val="107000"/>
                        </a:lnSpc>
                        <a:spcBef>
                          <a:spcPts val="0"/>
                        </a:spcBef>
                        <a:spcAft>
                          <a:spcPts val="0"/>
                        </a:spcAft>
                      </a:pPr>
                      <a:r>
                        <a:rPr lang="en-SG" sz="1100">
                          <a:effectLst/>
                        </a:rPr>
                        <a:t>Μπαχαρικά</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7374183"/>
                  </a:ext>
                </a:extLst>
              </a:tr>
              <a:tr h="0">
                <a:tc>
                  <a:txBody>
                    <a:bodyPr/>
                    <a:lstStyle/>
                    <a:p>
                      <a:pPr marL="0" marR="0">
                        <a:lnSpc>
                          <a:spcPct val="107000"/>
                        </a:lnSpc>
                        <a:spcBef>
                          <a:spcPts val="0"/>
                        </a:spcBef>
                        <a:spcAft>
                          <a:spcPts val="0"/>
                        </a:spcAft>
                      </a:pPr>
                      <a:r>
                        <a:rPr lang="en-SG" sz="1100">
                          <a:effectLst/>
                        </a:rPr>
                        <a:t>Τυρί</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9006590"/>
                  </a:ext>
                </a:extLst>
              </a:tr>
              <a:tr h="0">
                <a:tc>
                  <a:txBody>
                    <a:bodyPr/>
                    <a:lstStyle/>
                    <a:p>
                      <a:pPr marL="0" marR="0">
                        <a:lnSpc>
                          <a:spcPct val="107000"/>
                        </a:lnSpc>
                        <a:spcBef>
                          <a:spcPts val="0"/>
                        </a:spcBef>
                        <a:spcAft>
                          <a:spcPts val="0"/>
                        </a:spcAft>
                      </a:pPr>
                      <a:r>
                        <a:rPr lang="en-SG" sz="1100">
                          <a:effectLst/>
                        </a:rPr>
                        <a:t>Κρεμμύδια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6498257"/>
                  </a:ext>
                </a:extLst>
              </a:tr>
              <a:tr h="0">
                <a:tc>
                  <a:txBody>
                    <a:bodyPr/>
                    <a:lstStyle/>
                    <a:p>
                      <a:pPr marL="0" marR="0">
                        <a:lnSpc>
                          <a:spcPct val="107000"/>
                        </a:lnSpc>
                        <a:spcBef>
                          <a:spcPts val="0"/>
                        </a:spcBef>
                        <a:spcAft>
                          <a:spcPts val="0"/>
                        </a:spcAft>
                      </a:pPr>
                      <a:r>
                        <a:rPr lang="en-SG" sz="1100" dirty="0">
                          <a:effectLst/>
                        </a:rPr>
                        <a:t>Μα</a:t>
                      </a:r>
                      <a:r>
                        <a:rPr lang="en-SG" sz="1100" dirty="0" err="1">
                          <a:effectLst/>
                        </a:rPr>
                        <a:t>νιτάρι</a:t>
                      </a:r>
                      <a:r>
                        <a:rPr lang="en-SG" sz="1100" dirty="0">
                          <a:effectLst/>
                        </a:rPr>
                        <a:t>α</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9313096"/>
                  </a:ext>
                </a:extLst>
              </a:tr>
            </a:tbl>
          </a:graphicData>
        </a:graphic>
      </p:graphicFrame>
      <p:sp>
        <p:nvSpPr>
          <p:cNvPr id="11" name="TextBox 10">
            <a:extLst>
              <a:ext uri="{FF2B5EF4-FFF2-40B4-BE49-F238E27FC236}">
                <a16:creationId xmlns:a16="http://schemas.microsoft.com/office/drawing/2014/main" id="{A246E606-8FDE-460E-9DE9-31F50F88EFC6}"/>
              </a:ext>
            </a:extLst>
          </p:cNvPr>
          <p:cNvSpPr txBox="1"/>
          <p:nvPr/>
        </p:nvSpPr>
        <p:spPr>
          <a:xfrm>
            <a:off x="9434671" y="4139874"/>
            <a:ext cx="1324164" cy="369332"/>
          </a:xfrm>
          <a:prstGeom prst="rect">
            <a:avLst/>
          </a:prstGeom>
          <a:noFill/>
        </p:spPr>
        <p:txBody>
          <a:bodyPr wrap="square" rtlCol="0">
            <a:spAutoFit/>
          </a:bodyPr>
          <a:lstStyle/>
          <a:p>
            <a:r>
              <a:rPr lang="el-GR" dirty="0"/>
              <a:t>στη σχάρα</a:t>
            </a:r>
            <a:endParaRPr lang="en-SG" dirty="0"/>
          </a:p>
        </p:txBody>
      </p:sp>
      <p:sp>
        <p:nvSpPr>
          <p:cNvPr id="5" name="Arrow: Right 4">
            <a:extLst>
              <a:ext uri="{FF2B5EF4-FFF2-40B4-BE49-F238E27FC236}">
                <a16:creationId xmlns:a16="http://schemas.microsoft.com/office/drawing/2014/main" id="{15208D65-8060-4D9B-8B48-E08BDD354A39}"/>
              </a:ext>
            </a:extLst>
          </p:cNvPr>
          <p:cNvSpPr/>
          <p:nvPr/>
        </p:nvSpPr>
        <p:spPr>
          <a:xfrm>
            <a:off x="2095247" y="4315522"/>
            <a:ext cx="1544185" cy="70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Arrow: Right 13">
            <a:extLst>
              <a:ext uri="{FF2B5EF4-FFF2-40B4-BE49-F238E27FC236}">
                <a16:creationId xmlns:a16="http://schemas.microsoft.com/office/drawing/2014/main" id="{4FC9EC63-C35B-43D4-B16C-0711B3657764}"/>
              </a:ext>
            </a:extLst>
          </p:cNvPr>
          <p:cNvSpPr/>
          <p:nvPr/>
        </p:nvSpPr>
        <p:spPr>
          <a:xfrm>
            <a:off x="7777446" y="4315522"/>
            <a:ext cx="1544185" cy="70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Right 14">
            <a:extLst>
              <a:ext uri="{FF2B5EF4-FFF2-40B4-BE49-F238E27FC236}">
                <a16:creationId xmlns:a16="http://schemas.microsoft.com/office/drawing/2014/main" id="{5281B20B-41AB-4E49-9277-EC4E6B182B4F}"/>
              </a:ext>
            </a:extLst>
          </p:cNvPr>
          <p:cNvSpPr/>
          <p:nvPr/>
        </p:nvSpPr>
        <p:spPr>
          <a:xfrm rot="16200000" flipH="1">
            <a:off x="5169516" y="3013024"/>
            <a:ext cx="684824" cy="174308"/>
          </a:xfrm>
          <a:prstGeom prst="rightArrow">
            <a:avLst>
              <a:gd name="adj1" fmla="val 25999"/>
              <a:gd name="adj2" fmla="val 86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F4F3B2F8-811F-46FD-98F4-44C82E4B8988}"/>
              </a:ext>
            </a:extLst>
          </p:cNvPr>
          <p:cNvSpPr txBox="1"/>
          <p:nvPr/>
        </p:nvSpPr>
        <p:spPr>
          <a:xfrm>
            <a:off x="5984980" y="2935653"/>
            <a:ext cx="1334257" cy="369332"/>
          </a:xfrm>
          <a:prstGeom prst="rect">
            <a:avLst/>
          </a:prstGeom>
          <a:noFill/>
        </p:spPr>
        <p:txBody>
          <a:bodyPr wrap="square" rtlCol="0">
            <a:spAutoFit/>
          </a:bodyPr>
          <a:lstStyle/>
          <a:p>
            <a:r>
              <a:rPr lang="en-SG" dirty="0"/>
              <a:t>Training</a:t>
            </a:r>
          </a:p>
        </p:txBody>
      </p:sp>
      <p:sp>
        <p:nvSpPr>
          <p:cNvPr id="16" name="TextBox 15">
            <a:extLst>
              <a:ext uri="{FF2B5EF4-FFF2-40B4-BE49-F238E27FC236}">
                <a16:creationId xmlns:a16="http://schemas.microsoft.com/office/drawing/2014/main" id="{C28CE740-ABE5-4BB2-B1B4-4EEAD8ED58A9}"/>
              </a:ext>
            </a:extLst>
          </p:cNvPr>
          <p:cNvSpPr txBox="1"/>
          <p:nvPr/>
        </p:nvSpPr>
        <p:spPr>
          <a:xfrm>
            <a:off x="4931953" y="5615415"/>
            <a:ext cx="1334257" cy="369332"/>
          </a:xfrm>
          <a:prstGeom prst="rect">
            <a:avLst/>
          </a:prstGeom>
          <a:noFill/>
        </p:spPr>
        <p:txBody>
          <a:bodyPr wrap="square" rtlCol="0">
            <a:spAutoFit/>
          </a:bodyPr>
          <a:lstStyle/>
          <a:p>
            <a:r>
              <a:rPr lang="en-SG" dirty="0"/>
              <a:t>Testing</a:t>
            </a:r>
          </a:p>
        </p:txBody>
      </p:sp>
    </p:spTree>
    <p:extLst>
      <p:ext uri="{BB962C8B-B14F-4D97-AF65-F5344CB8AC3E}">
        <p14:creationId xmlns:p14="http://schemas.microsoft.com/office/powerpoint/2010/main" val="247133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5575"/>
            <a:ext cx="10515600" cy="1325563"/>
          </a:xfrm>
        </p:spPr>
        <p:txBody>
          <a:bodyPr/>
          <a:lstStyle/>
          <a:p>
            <a:r>
              <a:rPr lang="en-US"/>
              <a:t>Outline</a:t>
            </a:r>
          </a:p>
        </p:txBody>
      </p:sp>
      <p:sp>
        <p:nvSpPr>
          <p:cNvPr id="3" name="Content Placeholder 2"/>
          <p:cNvSpPr>
            <a:spLocks noGrp="1"/>
          </p:cNvSpPr>
          <p:nvPr>
            <p:ph idx="1"/>
          </p:nvPr>
        </p:nvSpPr>
        <p:spPr>
          <a:xfrm>
            <a:off x="736600" y="1626220"/>
            <a:ext cx="10837791" cy="4395980"/>
          </a:xfrm>
        </p:spPr>
        <p:txBody>
          <a:bodyPr vert="horz" lIns="91440" tIns="45720" rIns="91440" bIns="45720" rtlCol="0" anchor="t">
            <a:normAutofit lnSpcReduction="10000"/>
          </a:bodyPr>
          <a:lstStyle/>
          <a:p>
            <a:pPr algn="just"/>
            <a:r>
              <a:rPr lang="en-US" dirty="0">
                <a:cs typeface="Calibri"/>
              </a:rPr>
              <a:t>Unit 1 – Introduction to Artificial Intelligence and Machine Learning</a:t>
            </a:r>
          </a:p>
          <a:p>
            <a:pPr algn="just"/>
            <a:r>
              <a:rPr lang="en-US" dirty="0">
                <a:cs typeface="Calibri"/>
              </a:rPr>
              <a:t>Unit 2 – Data Preprocessing Techniques</a:t>
            </a:r>
          </a:p>
          <a:p>
            <a:pPr algn="just"/>
            <a:r>
              <a:rPr lang="en-US" dirty="0">
                <a:cs typeface="Calibri"/>
              </a:rPr>
              <a:t>Unit 3 – Logical and Reasoning Systems</a:t>
            </a:r>
          </a:p>
          <a:p>
            <a:pPr algn="just"/>
            <a:r>
              <a:rPr lang="en-US" dirty="0">
                <a:cs typeface="Calibri"/>
              </a:rPr>
              <a:t>Unit 4 – K-Nearest Neighbor Algorithm</a:t>
            </a:r>
          </a:p>
          <a:p>
            <a:pPr algn="just"/>
            <a:r>
              <a:rPr lang="en-US" dirty="0">
                <a:cs typeface="Calibri"/>
              </a:rPr>
              <a:t>Unit 5 – Linear Regression Algorithms</a:t>
            </a:r>
          </a:p>
          <a:p>
            <a:pPr algn="just"/>
            <a:r>
              <a:rPr lang="en-US" dirty="0">
                <a:cs typeface="Calibri"/>
              </a:rPr>
              <a:t>Unit 6 – Gradient Descent Algorithms</a:t>
            </a:r>
          </a:p>
          <a:p>
            <a:pPr algn="just"/>
            <a:r>
              <a:rPr lang="en-US" dirty="0">
                <a:cs typeface="Calibri"/>
              </a:rPr>
              <a:t>Unit 7 – Logistic Regression</a:t>
            </a:r>
          </a:p>
          <a:p>
            <a:pPr algn="just"/>
            <a:r>
              <a:rPr lang="en-US" dirty="0">
                <a:cs typeface="Calibri"/>
              </a:rPr>
              <a:t>Unit 8 – Graphical Models</a:t>
            </a:r>
          </a:p>
          <a:p>
            <a:pPr algn="just"/>
            <a:r>
              <a:rPr lang="en-US" dirty="0">
                <a:cs typeface="Calibri"/>
              </a:rPr>
              <a:t>Unit 9 -- Naïve Bayes Classifier</a:t>
            </a:r>
          </a:p>
          <a:p>
            <a:pPr algn="just"/>
            <a:endParaRPr lang="en-US" dirty="0">
              <a:cs typeface="Calibri"/>
            </a:endParaRPr>
          </a:p>
          <a:p>
            <a:pPr algn="just"/>
            <a:endParaRPr lang="en-US" dirty="0">
              <a:cs typeface="Calibri"/>
            </a:endParaRPr>
          </a:p>
          <a:p>
            <a:pPr algn="just"/>
            <a:endParaRPr lang="en-US" dirty="0">
              <a:cs typeface="Calibri"/>
            </a:endParaRPr>
          </a:p>
        </p:txBody>
      </p:sp>
    </p:spTree>
    <p:extLst>
      <p:ext uri="{BB962C8B-B14F-4D97-AF65-F5344CB8AC3E}">
        <p14:creationId xmlns:p14="http://schemas.microsoft.com/office/powerpoint/2010/main" val="389425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Machine  vs. human</a:t>
            </a:r>
            <a:endParaRPr lang="zh-CN" dirty="0"/>
          </a:p>
        </p:txBody>
      </p:sp>
      <p:sp>
        <p:nvSpPr>
          <p:cNvPr id="9" name="内容占位符 2"/>
          <p:cNvSpPr txBox="1">
            <a:spLocks/>
          </p:cNvSpPr>
          <p:nvPr/>
        </p:nvSpPr>
        <p:spPr>
          <a:xfrm>
            <a:off x="1349948" y="3817054"/>
            <a:ext cx="8079121" cy="1676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r>
              <a:rPr lang="en-US" altLang="zh-CN" dirty="0"/>
              <a:t>The form of the model should be given in advance</a:t>
            </a:r>
          </a:p>
          <a:p>
            <a:pPr lvl="1"/>
            <a:r>
              <a:rPr lang="en-US" altLang="zh-CN" dirty="0"/>
              <a:t>Different forms can by apply: straight line, curve ….</a:t>
            </a:r>
          </a:p>
          <a:p>
            <a:r>
              <a:rPr lang="en-US" altLang="zh-CN" dirty="0"/>
              <a:t>More data help the model considering different situations, thus make the model more generative</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9739" y="1075045"/>
            <a:ext cx="5653075" cy="2742009"/>
          </a:xfrm>
          <a:prstGeom prst="rect">
            <a:avLst/>
          </a:prstGeom>
        </p:spPr>
      </p:pic>
    </p:spTree>
    <p:extLst>
      <p:ext uri="{BB962C8B-B14F-4D97-AF65-F5344CB8AC3E}">
        <p14:creationId xmlns:p14="http://schemas.microsoft.com/office/powerpoint/2010/main" val="303642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Scope</a:t>
            </a:r>
            <a:endParaRPr lang="zh-CN" altLang="en-US" dirty="0"/>
          </a:p>
        </p:txBody>
      </p:sp>
      <p:sp>
        <p:nvSpPr>
          <p:cNvPr id="3" name="文本占位符 2"/>
          <p:cNvSpPr>
            <a:spLocks noGrp="1"/>
          </p:cNvSpPr>
          <p:nvPr>
            <p:ph type="body" idx="1"/>
          </p:nvPr>
        </p:nvSpPr>
        <p:spPr/>
        <p:txBody>
          <a:bodyPr/>
          <a:lstStyle/>
          <a:p>
            <a:r>
              <a:rPr lang="en-US" altLang="zh-CN" dirty="0"/>
              <a:t>Machine Learning</a:t>
            </a:r>
            <a:endParaRPr lang="zh-CN" altLang="en-US" dirty="0"/>
          </a:p>
        </p:txBody>
      </p:sp>
    </p:spTree>
    <p:extLst>
      <p:ext uri="{BB962C8B-B14F-4D97-AF65-F5344CB8AC3E}">
        <p14:creationId xmlns:p14="http://schemas.microsoft.com/office/powerpoint/2010/main" val="45846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52681" y="484110"/>
            <a:ext cx="9121941" cy="5432240"/>
          </a:xfrm>
        </p:spPr>
      </p:pic>
    </p:spTree>
    <p:extLst>
      <p:ext uri="{BB962C8B-B14F-4D97-AF65-F5344CB8AC3E}">
        <p14:creationId xmlns:p14="http://schemas.microsoft.com/office/powerpoint/2010/main" val="41785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048" y="195792"/>
            <a:ext cx="10515600" cy="1325563"/>
          </a:xfrm>
        </p:spPr>
        <p:txBody>
          <a:bodyPr/>
          <a:lstStyle/>
          <a:p>
            <a:r>
              <a:rPr lang="en-US" altLang="zh-CN" dirty="0"/>
              <a:t>Machine learning = Pattern Recognition</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Pattern recognition has its origins in engineering, whereas machine learning grew out of computer science. However, these activities can be viewed as two facets of the same field, and together they have undergone substantial development over the past ten year.</a:t>
            </a:r>
          </a:p>
          <a:p>
            <a:endParaRPr lang="en-US" altLang="zh-CN" dirty="0"/>
          </a:p>
          <a:p>
            <a:pPr marL="0" indent="0">
              <a:buNone/>
            </a:pPr>
            <a:r>
              <a:rPr lang="en-US" altLang="zh-CN" dirty="0"/>
              <a:t>----  Bishop《 Pattern Recognition And Machine Learning》</a:t>
            </a:r>
            <a:endParaRPr lang="zh-CN" dirty="0"/>
          </a:p>
        </p:txBody>
      </p:sp>
    </p:spTree>
    <p:extLst>
      <p:ext uri="{BB962C8B-B14F-4D97-AF65-F5344CB8AC3E}">
        <p14:creationId xmlns:p14="http://schemas.microsoft.com/office/powerpoint/2010/main" val="30831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2018" y="257367"/>
            <a:ext cx="10515600" cy="1325563"/>
          </a:xfrm>
        </p:spPr>
        <p:txBody>
          <a:bodyPr/>
          <a:lstStyle/>
          <a:p>
            <a:r>
              <a:rPr lang="en-US" altLang="zh-CN" dirty="0"/>
              <a:t>Statistical learning </a:t>
            </a:r>
            <a:r>
              <a:rPr lang="zh-CN" altLang="en-US" dirty="0"/>
              <a:t>≈</a:t>
            </a:r>
            <a:r>
              <a:rPr lang="en-US" altLang="zh-CN" dirty="0"/>
              <a:t> Machine learning</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Statistical learning is an area which is highly overlapped with machine learning.</a:t>
            </a:r>
          </a:p>
          <a:p>
            <a:r>
              <a:rPr lang="en-US" altLang="zh-CN" dirty="0"/>
              <a:t>Most machine learning methods are from statistical learning.</a:t>
            </a:r>
          </a:p>
          <a:p>
            <a:pPr lvl="1"/>
            <a:r>
              <a:rPr lang="en-US" altLang="zh-CN" dirty="0"/>
              <a:t>Clustering</a:t>
            </a:r>
          </a:p>
          <a:p>
            <a:r>
              <a:rPr lang="en-US" altLang="zh-CN" dirty="0"/>
              <a:t>The difference</a:t>
            </a:r>
          </a:p>
          <a:p>
            <a:pPr lvl="1"/>
            <a:r>
              <a:rPr lang="en-US" altLang="zh-CN" dirty="0"/>
              <a:t>Statistical learning focus on the development and optimization of statistical models</a:t>
            </a:r>
          </a:p>
          <a:p>
            <a:pPr lvl="1"/>
            <a:r>
              <a:rPr lang="en-US" altLang="zh-CN" dirty="0"/>
              <a:t>Machine learning focus on models applying</a:t>
            </a:r>
            <a:endParaRPr lang="zh-CN" dirty="0"/>
          </a:p>
        </p:txBody>
      </p:sp>
    </p:spTree>
    <p:extLst>
      <p:ext uri="{BB962C8B-B14F-4D97-AF65-F5344CB8AC3E}">
        <p14:creationId xmlns:p14="http://schemas.microsoft.com/office/powerpoint/2010/main" val="284445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3473" y="272761"/>
            <a:ext cx="10515600" cy="1325563"/>
          </a:xfrm>
        </p:spPr>
        <p:txBody>
          <a:bodyPr/>
          <a:lstStyle/>
          <a:p>
            <a:r>
              <a:rPr lang="en-US" altLang="zh-CN" dirty="0"/>
              <a:t>Computer Vision = </a:t>
            </a:r>
            <a:br>
              <a:rPr lang="en-US" altLang="zh-CN" dirty="0"/>
            </a:br>
            <a:r>
              <a:rPr lang="en-US" altLang="zh-CN" dirty="0"/>
              <a:t>Machine learning + Image Processing</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Image or video means large amount of data (pixels)</a:t>
            </a:r>
          </a:p>
          <a:p>
            <a:r>
              <a:rPr lang="en-US" altLang="zh-CN" dirty="0"/>
              <a:t>Features are extracted from pixels to help improve the recognition efficiency and effective</a:t>
            </a:r>
          </a:p>
          <a:p>
            <a:r>
              <a:rPr lang="en-US" altLang="zh-CN" dirty="0"/>
              <a:t>Image processing is used in feature extraction</a:t>
            </a:r>
          </a:p>
        </p:txBody>
      </p:sp>
      <p:pic>
        <p:nvPicPr>
          <p:cNvPr id="4" name="图片 3"/>
          <p:cNvPicPr>
            <a:picLocks noChangeAspect="1"/>
          </p:cNvPicPr>
          <p:nvPr/>
        </p:nvPicPr>
        <p:blipFill>
          <a:blip r:embed="rId2"/>
          <a:stretch>
            <a:fillRect/>
          </a:stretch>
        </p:blipFill>
        <p:spPr>
          <a:xfrm>
            <a:off x="6721381" y="3780276"/>
            <a:ext cx="3240130" cy="2240946"/>
          </a:xfrm>
          <a:prstGeom prst="rect">
            <a:avLst/>
          </a:prstGeom>
        </p:spPr>
      </p:pic>
      <p:sp>
        <p:nvSpPr>
          <p:cNvPr id="5" name="矩形 4"/>
          <p:cNvSpPr/>
          <p:nvPr/>
        </p:nvSpPr>
        <p:spPr>
          <a:xfrm>
            <a:off x="1897671" y="4900749"/>
            <a:ext cx="4198329" cy="369332"/>
          </a:xfrm>
          <a:prstGeom prst="rect">
            <a:avLst/>
          </a:prstGeom>
        </p:spPr>
        <p:txBody>
          <a:bodyPr wrap="none">
            <a:spAutoFit/>
          </a:bodyPr>
          <a:lstStyle/>
          <a:p>
            <a:r>
              <a:rPr lang="en-US" altLang="zh-CN" dirty="0">
                <a:solidFill>
                  <a:srgbClr val="0070C0"/>
                </a:solidFill>
                <a:latin typeface="΢���ź�"/>
              </a:rPr>
              <a:t>A person riding a motorcycle on a dirt road</a:t>
            </a:r>
            <a:endParaRPr lang="zh-CN" altLang="en-US" dirty="0">
              <a:solidFill>
                <a:srgbClr val="0070C0"/>
              </a:solidFill>
            </a:endParaRPr>
          </a:p>
        </p:txBody>
      </p:sp>
    </p:spTree>
    <p:extLst>
      <p:ext uri="{BB962C8B-B14F-4D97-AF65-F5344CB8AC3E}">
        <p14:creationId xmlns:p14="http://schemas.microsoft.com/office/powerpoint/2010/main" val="56031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1230" y="257367"/>
            <a:ext cx="10515600" cy="1325563"/>
          </a:xfrm>
        </p:spPr>
        <p:txBody>
          <a:bodyPr/>
          <a:lstStyle/>
          <a:p>
            <a:r>
              <a:rPr lang="en-US" altLang="zh-CN" dirty="0"/>
              <a:t>Speech Recognition = </a:t>
            </a:r>
            <a:br>
              <a:rPr lang="en-US" altLang="zh-CN" dirty="0"/>
            </a:br>
            <a:r>
              <a:rPr lang="en-US" altLang="zh-CN" dirty="0"/>
              <a:t>Machine learning + Speech Processing + NLP</a:t>
            </a:r>
            <a:endParaRPr lang="zh-CN" dirty="0"/>
          </a:p>
        </p:txBody>
      </p:sp>
      <p:sp>
        <p:nvSpPr>
          <p:cNvPr id="3" name="内容占位符 2"/>
          <p:cNvSpPr>
            <a:spLocks noGrp="1"/>
          </p:cNvSpPr>
          <p:nvPr>
            <p:ph sz="half" idx="1"/>
          </p:nvPr>
        </p:nvSpPr>
        <p:spPr>
          <a:xfrm>
            <a:off x="764308" y="2443017"/>
            <a:ext cx="10324979" cy="3317395"/>
          </a:xfrm>
        </p:spPr>
        <p:txBody>
          <a:bodyPr vert="horz" lIns="91440" tIns="45720" rIns="91440" bIns="45720" rtlCol="0" anchor="t">
            <a:normAutofit/>
          </a:bodyPr>
          <a:lstStyle/>
          <a:p>
            <a:r>
              <a:rPr lang="en-US" altLang="zh-CN" dirty="0"/>
              <a:t>Similar to Computer Vision, features of audio signal first needs to be extracted and then feed to machine learning algorithm</a:t>
            </a:r>
          </a:p>
          <a:p>
            <a:endParaRPr lang="en-US" altLang="zh-CN" dirty="0">
              <a:ea typeface="宋体"/>
            </a:endParaRPr>
          </a:p>
          <a:p>
            <a:r>
              <a:rPr lang="en-US" altLang="zh-CN" dirty="0">
                <a:ea typeface="宋体"/>
              </a:rPr>
              <a:t>The objective of introducing Natural Language Processing is to let machine really understand what we are speaking of. Study of Linguistics models could be helpful in this area.</a:t>
            </a:r>
            <a:endParaRPr lang="zh-CN" altLang="zh-CN" dirty="0">
              <a:ea typeface="宋体"/>
            </a:endParaRPr>
          </a:p>
        </p:txBody>
      </p:sp>
    </p:spTree>
    <p:extLst>
      <p:ext uri="{BB962C8B-B14F-4D97-AF65-F5344CB8AC3E}">
        <p14:creationId xmlns:p14="http://schemas.microsoft.com/office/powerpoint/2010/main" val="217926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a:t>
            </a:r>
            <a:endParaRPr lang="zh-CN" altLang="en-US" dirty="0"/>
          </a:p>
        </p:txBody>
      </p:sp>
      <p:sp>
        <p:nvSpPr>
          <p:cNvPr id="3" name="文本占位符 2"/>
          <p:cNvSpPr>
            <a:spLocks noGrp="1"/>
          </p:cNvSpPr>
          <p:nvPr>
            <p:ph type="body" idx="1"/>
          </p:nvPr>
        </p:nvSpPr>
        <p:spPr/>
        <p:txBody>
          <a:bodyPr/>
          <a:lstStyle/>
          <a:p>
            <a:r>
              <a:rPr lang="en-US" altLang="zh-CN" dirty="0"/>
              <a:t>Machine Learning</a:t>
            </a:r>
            <a:endParaRPr lang="zh-CN" altLang="en-US" dirty="0"/>
          </a:p>
        </p:txBody>
      </p:sp>
    </p:spTree>
    <p:extLst>
      <p:ext uri="{BB962C8B-B14F-4D97-AF65-F5344CB8AC3E}">
        <p14:creationId xmlns:p14="http://schemas.microsoft.com/office/powerpoint/2010/main" val="249280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50AC-ABB5-4D73-A475-63BBDFCEF61F}"/>
              </a:ext>
            </a:extLst>
          </p:cNvPr>
          <p:cNvSpPr>
            <a:spLocks noGrp="1"/>
          </p:cNvSpPr>
          <p:nvPr>
            <p:ph type="title"/>
          </p:nvPr>
        </p:nvSpPr>
        <p:spPr/>
        <p:txBody>
          <a:bodyPr/>
          <a:lstStyle/>
          <a:p>
            <a:r>
              <a:rPr lang="en-US" dirty="0"/>
              <a:t>3 types of learning</a:t>
            </a:r>
            <a:endParaRPr lang="en-SG" dirty="0"/>
          </a:p>
        </p:txBody>
      </p:sp>
      <p:sp>
        <p:nvSpPr>
          <p:cNvPr id="3" name="Content Placeholder 2">
            <a:extLst>
              <a:ext uri="{FF2B5EF4-FFF2-40B4-BE49-F238E27FC236}">
                <a16:creationId xmlns:a16="http://schemas.microsoft.com/office/drawing/2014/main" id="{0FC4FEEE-438E-44C5-A9F1-6184B4D82C6A}"/>
              </a:ext>
            </a:extLst>
          </p:cNvPr>
          <p:cNvSpPr>
            <a:spLocks noGrp="1"/>
          </p:cNvSpPr>
          <p:nvPr>
            <p:ph idx="1"/>
          </p:nvPr>
        </p:nvSpPr>
        <p:spPr/>
        <p:txBody>
          <a:bodyPr>
            <a:normAutofit lnSpcReduction="10000"/>
          </a:bodyPr>
          <a:lstStyle/>
          <a:p>
            <a:r>
              <a:rPr lang="en-US" dirty="0"/>
              <a:t>Supervised</a:t>
            </a:r>
          </a:p>
          <a:p>
            <a:pPr lvl="1"/>
            <a:r>
              <a:rPr lang="en-GB" dirty="0"/>
              <a:t>in which the training data is labelled with the correct answers.</a:t>
            </a:r>
            <a:endParaRPr lang="en-US" dirty="0"/>
          </a:p>
          <a:p>
            <a:endParaRPr lang="en-US" dirty="0"/>
          </a:p>
          <a:p>
            <a:r>
              <a:rPr lang="en-US" dirty="0"/>
              <a:t>Unsupervised</a:t>
            </a:r>
          </a:p>
          <a:p>
            <a:pPr lvl="1"/>
            <a:r>
              <a:rPr lang="en-GB" dirty="0"/>
              <a:t>in which we are given a collection of unlabelled data, which we wish to analyse and discover patterns within.</a:t>
            </a:r>
            <a:endParaRPr lang="en-US" dirty="0"/>
          </a:p>
          <a:p>
            <a:endParaRPr lang="en-US" dirty="0"/>
          </a:p>
          <a:p>
            <a:r>
              <a:rPr lang="en-US" dirty="0"/>
              <a:t>Reinforcement</a:t>
            </a:r>
          </a:p>
          <a:p>
            <a:pPr lvl="1"/>
            <a:r>
              <a:rPr lang="en-GB" dirty="0"/>
              <a:t>in which an agent seeks to learn the optimal actions to take basing on the reward of past actions.</a:t>
            </a:r>
            <a:endParaRPr lang="en-SG" dirty="0"/>
          </a:p>
        </p:txBody>
      </p:sp>
    </p:spTree>
    <p:extLst>
      <p:ext uri="{BB962C8B-B14F-4D97-AF65-F5344CB8AC3E}">
        <p14:creationId xmlns:p14="http://schemas.microsoft.com/office/powerpoint/2010/main" val="393580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Regression</a:t>
            </a:r>
            <a:endParaRPr lang="zh-CN" dirty="0"/>
          </a:p>
        </p:txBody>
      </p:sp>
      <p:pic>
        <p:nvPicPr>
          <p:cNvPr id="9" name="内容占位符 5"/>
          <p:cNvPicPr>
            <a:picLocks noGrp="1" noChangeAspect="1"/>
          </p:cNvPicPr>
          <p:nvPr>
            <p:ph sz="half" idx="2"/>
          </p:nvPr>
        </p:nvPicPr>
        <p:blipFill>
          <a:blip r:embed="rId2"/>
          <a:stretch>
            <a:fillRect/>
          </a:stretch>
        </p:blipFill>
        <p:spPr>
          <a:xfrm>
            <a:off x="3346740" y="2289416"/>
            <a:ext cx="4572000" cy="2399413"/>
          </a:xfrm>
          <a:prstGeom prst="rect">
            <a:avLst/>
          </a:prstGeom>
        </p:spPr>
      </p:pic>
      <p:sp>
        <p:nvSpPr>
          <p:cNvPr id="10" name="文本框 9"/>
          <p:cNvSpPr txBox="1"/>
          <p:nvPr/>
        </p:nvSpPr>
        <p:spPr>
          <a:xfrm>
            <a:off x="5411799" y="4870682"/>
            <a:ext cx="1621332" cy="369332"/>
          </a:xfrm>
          <a:prstGeom prst="rect">
            <a:avLst/>
          </a:prstGeom>
          <a:noFill/>
        </p:spPr>
        <p:txBody>
          <a:bodyPr wrap="square" rtlCol="0">
            <a:spAutoFit/>
          </a:bodyPr>
          <a:lstStyle/>
          <a:p>
            <a:r>
              <a:rPr lang="en-US" altLang="zh-CN" dirty="0"/>
              <a:t>area</a:t>
            </a:r>
            <a:endParaRPr lang="zh-CN" altLang="en-US" dirty="0"/>
          </a:p>
        </p:txBody>
      </p:sp>
      <p:sp>
        <p:nvSpPr>
          <p:cNvPr id="11" name="文本框 10"/>
          <p:cNvSpPr txBox="1"/>
          <p:nvPr/>
        </p:nvSpPr>
        <p:spPr>
          <a:xfrm>
            <a:off x="2415691" y="3581464"/>
            <a:ext cx="931049" cy="369332"/>
          </a:xfrm>
          <a:prstGeom prst="rect">
            <a:avLst/>
          </a:prstGeom>
          <a:noFill/>
        </p:spPr>
        <p:txBody>
          <a:bodyPr wrap="square" rtlCol="0">
            <a:spAutoFit/>
          </a:bodyPr>
          <a:lstStyle/>
          <a:p>
            <a:r>
              <a:rPr lang="en-US" altLang="zh-CN" dirty="0"/>
              <a:t>price</a:t>
            </a:r>
            <a:endParaRPr lang="zh-CN" altLang="en-US" dirty="0"/>
          </a:p>
        </p:txBody>
      </p:sp>
      <p:sp>
        <p:nvSpPr>
          <p:cNvPr id="3" name="TextBox 2">
            <a:extLst>
              <a:ext uri="{FF2B5EF4-FFF2-40B4-BE49-F238E27FC236}">
                <a16:creationId xmlns:a16="http://schemas.microsoft.com/office/drawing/2014/main" id="{F8B324E9-8868-4E1E-9B23-FAB7177EAC41}"/>
              </a:ext>
            </a:extLst>
          </p:cNvPr>
          <p:cNvSpPr txBox="1"/>
          <p:nvPr/>
        </p:nvSpPr>
        <p:spPr>
          <a:xfrm rot="20115088">
            <a:off x="9150222" y="5055347"/>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13946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ltLang="zh-CN">
                <a:ea typeface="宋体"/>
              </a:rPr>
              <a:t>What is "AI"?</a:t>
            </a:r>
            <a:endParaRPr lang="en-US" altLang="zh-CN"/>
          </a:p>
        </p:txBody>
      </p:sp>
      <p:pic>
        <p:nvPicPr>
          <p:cNvPr id="13" name="Picture 13">
            <a:extLst>
              <a:ext uri="{FF2B5EF4-FFF2-40B4-BE49-F238E27FC236}">
                <a16:creationId xmlns:a16="http://schemas.microsoft.com/office/drawing/2014/main" id="{D21A731A-9194-4324-8F33-0B815BC61478}"/>
              </a:ext>
            </a:extLst>
          </p:cNvPr>
          <p:cNvPicPr>
            <a:picLocks noChangeAspect="1"/>
          </p:cNvPicPr>
          <p:nvPr/>
        </p:nvPicPr>
        <p:blipFill>
          <a:blip r:embed="rId2"/>
          <a:stretch>
            <a:fillRect/>
          </a:stretch>
        </p:blipFill>
        <p:spPr>
          <a:xfrm>
            <a:off x="1819275" y="941238"/>
            <a:ext cx="8553450" cy="5175550"/>
          </a:xfrm>
          <a:prstGeom prst="rect">
            <a:avLst/>
          </a:prstGeom>
        </p:spPr>
      </p:pic>
    </p:spTree>
    <p:extLst>
      <p:ext uri="{BB962C8B-B14F-4D97-AF65-F5344CB8AC3E}">
        <p14:creationId xmlns:p14="http://schemas.microsoft.com/office/powerpoint/2010/main" val="170624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5715" y="211186"/>
            <a:ext cx="10515600" cy="1325563"/>
          </a:xfrm>
        </p:spPr>
        <p:txBody>
          <a:bodyPr/>
          <a:lstStyle/>
          <a:p>
            <a:r>
              <a:rPr lang="en-US" altLang="zh-CN" dirty="0"/>
              <a:t>Logistic Regression</a:t>
            </a:r>
            <a:endParaRPr lang="zh-CN" dirty="0"/>
          </a:p>
        </p:txBody>
      </p:sp>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5836" y="1954041"/>
            <a:ext cx="5181600" cy="3848201"/>
          </a:xfrm>
        </p:spPr>
      </p:pic>
      <p:sp>
        <p:nvSpPr>
          <p:cNvPr id="8" name="文本框 7"/>
          <p:cNvSpPr txBox="1"/>
          <p:nvPr/>
        </p:nvSpPr>
        <p:spPr>
          <a:xfrm>
            <a:off x="6376073" y="3088371"/>
            <a:ext cx="5771015" cy="2031325"/>
          </a:xfrm>
          <a:prstGeom prst="rect">
            <a:avLst/>
          </a:prstGeom>
          <a:noFill/>
        </p:spPr>
        <p:txBody>
          <a:bodyPr wrap="square" rtlCol="0">
            <a:spAutoFit/>
          </a:bodyPr>
          <a:lstStyle/>
          <a:p>
            <a:r>
              <a:rPr lang="en-US" altLang="zh-CN" dirty="0"/>
              <a:t>Data</a:t>
            </a:r>
          </a:p>
          <a:p>
            <a:endParaRPr lang="en-US" altLang="zh-CN" dirty="0"/>
          </a:p>
          <a:p>
            <a:endParaRPr lang="en-US" altLang="zh-CN" dirty="0"/>
          </a:p>
          <a:p>
            <a:r>
              <a:rPr lang="en-US" altLang="zh-CN" dirty="0"/>
              <a:t>Age of Patient     Size of </a:t>
            </a:r>
            <a:r>
              <a:rPr lang="en-US" altLang="zh-CN" dirty="0" err="1"/>
              <a:t>Tumour</a:t>
            </a:r>
            <a:r>
              <a:rPr lang="en-US" altLang="zh-CN" dirty="0"/>
              <a:t>        Benign/Cancer</a:t>
            </a:r>
          </a:p>
          <a:p>
            <a:endParaRPr lang="en-US" altLang="zh-CN" dirty="0"/>
          </a:p>
          <a:p>
            <a:endParaRPr lang="en-US" altLang="zh-CN" dirty="0"/>
          </a:p>
          <a:p>
            <a:endParaRPr lang="zh-CN" altLang="en-US" dirty="0"/>
          </a:p>
        </p:txBody>
      </p:sp>
      <p:sp>
        <p:nvSpPr>
          <p:cNvPr id="5" name="TextBox 4">
            <a:extLst>
              <a:ext uri="{FF2B5EF4-FFF2-40B4-BE49-F238E27FC236}">
                <a16:creationId xmlns:a16="http://schemas.microsoft.com/office/drawing/2014/main" id="{C15C060D-47CE-40EB-BC8C-05244A624CB5}"/>
              </a:ext>
            </a:extLst>
          </p:cNvPr>
          <p:cNvSpPr txBox="1"/>
          <p:nvPr/>
        </p:nvSpPr>
        <p:spPr>
          <a:xfrm rot="20115088">
            <a:off x="9632567" y="4868735"/>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37673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a:t>
            </a:r>
            <a:endParaRPr lang="zh-CN" dirty="0"/>
          </a:p>
        </p:txBody>
      </p:sp>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43687" y="1957243"/>
            <a:ext cx="3149432" cy="384337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629" y="2133113"/>
            <a:ext cx="6671794" cy="3635272"/>
          </a:xfrm>
          <a:prstGeom prst="rect">
            <a:avLst/>
          </a:prstGeom>
        </p:spPr>
      </p:pic>
      <p:sp>
        <p:nvSpPr>
          <p:cNvPr id="5" name="TextBox 4">
            <a:extLst>
              <a:ext uri="{FF2B5EF4-FFF2-40B4-BE49-F238E27FC236}">
                <a16:creationId xmlns:a16="http://schemas.microsoft.com/office/drawing/2014/main" id="{4AFB1BBB-71D4-4732-8873-0FED965779C6}"/>
              </a:ext>
            </a:extLst>
          </p:cNvPr>
          <p:cNvSpPr txBox="1"/>
          <p:nvPr/>
        </p:nvSpPr>
        <p:spPr>
          <a:xfrm rot="20115088">
            <a:off x="9548329" y="1727235"/>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156667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 - </a:t>
            </a:r>
            <a:r>
              <a:rPr lang="en-US" altLang="zh-CN" dirty="0" err="1"/>
              <a:t>LeNet</a:t>
            </a:r>
            <a:endParaRPr lang="zh-CN" dirty="0"/>
          </a:p>
        </p:txBody>
      </p:sp>
      <p:pic>
        <p:nvPicPr>
          <p:cNvPr id="6" name="内容占位符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81009" y="2370179"/>
            <a:ext cx="4560866" cy="2850541"/>
          </a:xfrm>
        </p:spPr>
      </p:pic>
    </p:spTree>
    <p:extLst>
      <p:ext uri="{BB962C8B-B14F-4D97-AF65-F5344CB8AC3E}">
        <p14:creationId xmlns:p14="http://schemas.microsoft.com/office/powerpoint/2010/main" val="281932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Support Vector Machine with kernel</a:t>
            </a:r>
            <a:endParaRPr lang="zh-CN" dirty="0"/>
          </a:p>
        </p:txBody>
      </p:sp>
      <p:pic>
        <p:nvPicPr>
          <p:cNvPr id="5" name="内容占位符 4"/>
          <p:cNvPicPr>
            <a:picLocks noGrp="1" noChangeAspect="1"/>
          </p:cNvPicPr>
          <p:nvPr>
            <p:ph sz="half" idx="1"/>
          </p:nvPr>
        </p:nvPicPr>
        <p:blipFill>
          <a:blip r:embed="rId2"/>
          <a:stretch>
            <a:fillRect/>
          </a:stretch>
        </p:blipFill>
        <p:spPr>
          <a:xfrm>
            <a:off x="1689016" y="2442936"/>
            <a:ext cx="2852706" cy="201264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532" y="1753808"/>
            <a:ext cx="4229100" cy="3390900"/>
          </a:xfrm>
          <a:prstGeom prst="rect">
            <a:avLst/>
          </a:prstGeom>
        </p:spPr>
      </p:pic>
      <p:cxnSp>
        <p:nvCxnSpPr>
          <p:cNvPr id="12" name="直接箭头连接符 11"/>
          <p:cNvCxnSpPr/>
          <p:nvPr/>
        </p:nvCxnSpPr>
        <p:spPr>
          <a:xfrm>
            <a:off x="4729446" y="3449258"/>
            <a:ext cx="12716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729446" y="2846146"/>
            <a:ext cx="1180848" cy="369332"/>
          </a:xfrm>
          <a:prstGeom prst="rect">
            <a:avLst/>
          </a:prstGeom>
          <a:noFill/>
        </p:spPr>
        <p:txBody>
          <a:bodyPr wrap="square" rtlCol="0">
            <a:spAutoFit/>
          </a:bodyPr>
          <a:lstStyle/>
          <a:p>
            <a:r>
              <a:rPr lang="en-US" altLang="zh-CN" dirty="0"/>
              <a:t>2D </a:t>
            </a:r>
            <a:r>
              <a:rPr lang="en-US" altLang="zh-CN" dirty="0">
                <a:sym typeface="Wingdings" panose="05000000000000000000" pitchFamily="2" charset="2"/>
              </a:rPr>
              <a:t> 3D</a:t>
            </a:r>
            <a:endParaRPr lang="zh-CN" altLang="en-US" dirty="0"/>
          </a:p>
        </p:txBody>
      </p:sp>
      <p:sp>
        <p:nvSpPr>
          <p:cNvPr id="7" name="TextBox 6">
            <a:extLst>
              <a:ext uri="{FF2B5EF4-FFF2-40B4-BE49-F238E27FC236}">
                <a16:creationId xmlns:a16="http://schemas.microsoft.com/office/drawing/2014/main" id="{BCD8D099-28B2-44EA-B0E7-011A0D295599}"/>
              </a:ext>
            </a:extLst>
          </p:cNvPr>
          <p:cNvSpPr txBox="1"/>
          <p:nvPr/>
        </p:nvSpPr>
        <p:spPr>
          <a:xfrm rot="20115088">
            <a:off x="9150222" y="5055347"/>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34130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Reinforcement Learning</a:t>
            </a:r>
            <a:endParaRPr lang="zh-CN" dirty="0"/>
          </a:p>
        </p:txBody>
      </p:sp>
      <p:pic>
        <p:nvPicPr>
          <p:cNvPr id="6" name="内容占位符 5"/>
          <p:cNvPicPr>
            <a:picLocks noGrp="1" noChangeAspect="1"/>
          </p:cNvPicPr>
          <p:nvPr>
            <p:ph sz="half" idx="1"/>
          </p:nvPr>
        </p:nvPicPr>
        <p:blipFill>
          <a:blip r:embed="rId2"/>
          <a:stretch>
            <a:fillRect/>
          </a:stretch>
        </p:blipFill>
        <p:spPr>
          <a:xfrm>
            <a:off x="2016019" y="2170127"/>
            <a:ext cx="4572000" cy="1319547"/>
          </a:xfrm>
          <a:prstGeom prst="rect">
            <a:avLst/>
          </a:prstGeom>
        </p:spPr>
      </p:pic>
      <p:pic>
        <p:nvPicPr>
          <p:cNvPr id="7" name="图片 6"/>
          <p:cNvPicPr>
            <a:picLocks noChangeAspect="1"/>
          </p:cNvPicPr>
          <p:nvPr/>
        </p:nvPicPr>
        <p:blipFill>
          <a:blip r:embed="rId3"/>
          <a:stretch>
            <a:fillRect/>
          </a:stretch>
        </p:blipFill>
        <p:spPr>
          <a:xfrm>
            <a:off x="6322077" y="3744010"/>
            <a:ext cx="5135173" cy="2254372"/>
          </a:xfrm>
          <a:prstGeom prst="rect">
            <a:avLst/>
          </a:prstGeom>
        </p:spPr>
      </p:pic>
    </p:spTree>
    <p:extLst>
      <p:ext uri="{BB962C8B-B14F-4D97-AF65-F5344CB8AC3E}">
        <p14:creationId xmlns:p14="http://schemas.microsoft.com/office/powerpoint/2010/main" val="12294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Others</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Clustering – unsupervised learning</a:t>
            </a:r>
          </a:p>
          <a:p>
            <a:r>
              <a:rPr lang="en-US" altLang="zh-CN" dirty="0"/>
              <a:t>Bayes Network</a:t>
            </a:r>
          </a:p>
          <a:p>
            <a:r>
              <a:rPr lang="en-US" altLang="zh-CN" dirty="0"/>
              <a:t>Decision Tree</a:t>
            </a:r>
          </a:p>
          <a:p>
            <a:r>
              <a:rPr lang="en-US" altLang="zh-CN" dirty="0"/>
              <a:t>Recommendation algorithm</a:t>
            </a:r>
          </a:p>
          <a:p>
            <a:r>
              <a:rPr lang="en-US" altLang="zh-CN" dirty="0"/>
              <a:t>……</a:t>
            </a:r>
            <a:endParaRPr lang="zh-CN" altLang="zh-CN" dirty="0"/>
          </a:p>
          <a:p>
            <a:endParaRPr lang="en-US" altLang="zh-CN" dirty="0"/>
          </a:p>
        </p:txBody>
      </p:sp>
    </p:spTree>
    <p:extLst>
      <p:ext uri="{BB962C8B-B14F-4D97-AF65-F5344CB8AC3E}">
        <p14:creationId xmlns:p14="http://schemas.microsoft.com/office/powerpoint/2010/main" val="302839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Linear Regression"/>
          <p:cNvSpPr>
            <a:spLocks noGrp="1"/>
          </p:cNvSpPr>
          <p:nvPr>
            <p:ph type="title"/>
          </p:nvPr>
        </p:nvSpPr>
        <p:spPr>
          <a:xfrm>
            <a:off x="323393" y="143206"/>
            <a:ext cx="10406063" cy="1518047"/>
          </a:xfrm>
          <a:prstGeom prst="rect">
            <a:avLst/>
          </a:prstGeom>
        </p:spPr>
        <p:txBody>
          <a:bodyPr/>
          <a:lstStyle/>
          <a:p>
            <a:r>
              <a:t>Linear Regression</a:t>
            </a:r>
          </a:p>
        </p:txBody>
      </p:sp>
      <p:pic>
        <p:nvPicPr>
          <p:cNvPr id="123" name="Image" descr="Image"/>
          <p:cNvPicPr>
            <a:picLocks noChangeAspect="1"/>
          </p:cNvPicPr>
          <p:nvPr/>
        </p:nvPicPr>
        <p:blipFill>
          <a:blip r:embed="rId2"/>
          <a:stretch>
            <a:fillRect/>
          </a:stretch>
        </p:blipFill>
        <p:spPr>
          <a:xfrm>
            <a:off x="1310973" y="1830198"/>
            <a:ext cx="8430903" cy="4003814"/>
          </a:xfrm>
          <a:prstGeom prst="rect">
            <a:avLst/>
          </a:prstGeom>
          <a:ln w="12700">
            <a:miter lim="400000"/>
          </a:ln>
        </p:spPr>
      </p:pic>
      <p:sp>
        <p:nvSpPr>
          <p:cNvPr id="124" name="Figure 5.1"/>
          <p:cNvSpPr txBox="1"/>
          <p:nvPr/>
        </p:nvSpPr>
        <p:spPr>
          <a:xfrm>
            <a:off x="5056568" y="5950309"/>
            <a:ext cx="180177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t>Figure 5.1</a:t>
            </a:r>
          </a:p>
        </p:txBody>
      </p:sp>
    </p:spTree>
    <p:extLst>
      <p:ext uri="{BB962C8B-B14F-4D97-AF65-F5344CB8AC3E}">
        <p14:creationId xmlns:p14="http://schemas.microsoft.com/office/powerpoint/2010/main" val="207449967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Underfitting and Overfitting in Polynomial Estimation"/>
          <p:cNvSpPr>
            <a:spLocks noGrp="1"/>
          </p:cNvSpPr>
          <p:nvPr>
            <p:ph type="title"/>
          </p:nvPr>
        </p:nvSpPr>
        <p:spPr>
          <a:xfrm>
            <a:off x="107879" y="220177"/>
            <a:ext cx="11945456" cy="1502652"/>
          </a:xfrm>
          <a:prstGeom prst="rect">
            <a:avLst/>
          </a:prstGeom>
        </p:spPr>
        <p:txBody>
          <a:bodyPr>
            <a:normAutofit fontScale="90000"/>
          </a:bodyPr>
          <a:lstStyle>
            <a:lvl1pPr defTabSz="490727">
              <a:defRPr sz="6719"/>
            </a:lvl1pPr>
          </a:lstStyle>
          <a:p>
            <a:r>
              <a:t>Underfitting and Overfitting in Polynomial Estimation</a:t>
            </a:r>
          </a:p>
        </p:txBody>
      </p:sp>
      <p:pic>
        <p:nvPicPr>
          <p:cNvPr id="127" name="Image" descr="Image"/>
          <p:cNvPicPr>
            <a:picLocks noChangeAspect="1"/>
          </p:cNvPicPr>
          <p:nvPr/>
        </p:nvPicPr>
        <p:blipFill>
          <a:blip r:embed="rId2"/>
          <a:stretch>
            <a:fillRect/>
          </a:stretch>
        </p:blipFill>
        <p:spPr>
          <a:xfrm>
            <a:off x="1373955" y="1929470"/>
            <a:ext cx="8828332" cy="4308327"/>
          </a:xfrm>
          <a:prstGeom prst="rect">
            <a:avLst/>
          </a:prstGeom>
          <a:ln w="12700">
            <a:miter lim="400000"/>
          </a:ln>
        </p:spPr>
      </p:pic>
      <p:sp>
        <p:nvSpPr>
          <p:cNvPr id="128" name="Figure 5.2"/>
          <p:cNvSpPr txBox="1"/>
          <p:nvPr/>
        </p:nvSpPr>
        <p:spPr>
          <a:xfrm>
            <a:off x="5195113" y="6235296"/>
            <a:ext cx="180177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t>Figure 5.2</a:t>
            </a:r>
          </a:p>
        </p:txBody>
      </p:sp>
    </p:spTree>
    <p:extLst>
      <p:ext uri="{BB962C8B-B14F-4D97-AF65-F5344CB8AC3E}">
        <p14:creationId xmlns:p14="http://schemas.microsoft.com/office/powerpoint/2010/main" val="104425554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eneralization and Capacity"/>
          <p:cNvSpPr>
            <a:spLocks noGrp="1"/>
          </p:cNvSpPr>
          <p:nvPr>
            <p:ph type="title"/>
          </p:nvPr>
        </p:nvSpPr>
        <p:spPr>
          <a:xfrm>
            <a:off x="246424" y="173994"/>
            <a:ext cx="11529820" cy="1425682"/>
          </a:xfrm>
          <a:prstGeom prst="rect">
            <a:avLst/>
          </a:prstGeom>
        </p:spPr>
        <p:txBody>
          <a:bodyPr>
            <a:normAutofit/>
          </a:bodyPr>
          <a:lstStyle>
            <a:lvl1pPr defTabSz="502412">
              <a:defRPr sz="6880"/>
            </a:lvl1pPr>
          </a:lstStyle>
          <a:p>
            <a:r>
              <a:t>Generalization and Capacity</a:t>
            </a:r>
          </a:p>
        </p:txBody>
      </p:sp>
      <p:pic>
        <p:nvPicPr>
          <p:cNvPr id="131" name="Image" descr="Image"/>
          <p:cNvPicPr>
            <a:picLocks noChangeAspect="1"/>
          </p:cNvPicPr>
          <p:nvPr/>
        </p:nvPicPr>
        <p:blipFill>
          <a:blip r:embed="rId2"/>
          <a:stretch>
            <a:fillRect/>
          </a:stretch>
        </p:blipFill>
        <p:spPr>
          <a:xfrm>
            <a:off x="1200615" y="1599543"/>
            <a:ext cx="9051862" cy="4430124"/>
          </a:xfrm>
          <a:prstGeom prst="rect">
            <a:avLst/>
          </a:prstGeom>
          <a:ln w="12700">
            <a:miter lim="400000"/>
          </a:ln>
        </p:spPr>
      </p:pic>
      <p:sp>
        <p:nvSpPr>
          <p:cNvPr id="132" name="Figure 5.3"/>
          <p:cNvSpPr txBox="1"/>
          <p:nvPr/>
        </p:nvSpPr>
        <p:spPr>
          <a:xfrm>
            <a:off x="5195113" y="6219902"/>
            <a:ext cx="180177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t>Figure 5.3</a:t>
            </a:r>
          </a:p>
        </p:txBody>
      </p:sp>
    </p:spTree>
    <p:extLst>
      <p:ext uri="{BB962C8B-B14F-4D97-AF65-F5344CB8AC3E}">
        <p14:creationId xmlns:p14="http://schemas.microsoft.com/office/powerpoint/2010/main" val="70184149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raining Set Size"/>
          <p:cNvSpPr>
            <a:spLocks noGrp="1"/>
          </p:cNvSpPr>
          <p:nvPr>
            <p:ph type="title"/>
          </p:nvPr>
        </p:nvSpPr>
        <p:spPr>
          <a:xfrm>
            <a:off x="323393" y="66236"/>
            <a:ext cx="11252728" cy="1256351"/>
          </a:xfrm>
          <a:prstGeom prst="rect">
            <a:avLst/>
          </a:prstGeom>
        </p:spPr>
        <p:txBody>
          <a:bodyPr/>
          <a:lstStyle/>
          <a:p>
            <a:r>
              <a:t>Training Set Size</a:t>
            </a:r>
          </a:p>
        </p:txBody>
      </p:sp>
      <p:pic>
        <p:nvPicPr>
          <p:cNvPr id="135" name="Image" descr="Image"/>
          <p:cNvPicPr>
            <a:picLocks noChangeAspect="1"/>
          </p:cNvPicPr>
          <p:nvPr/>
        </p:nvPicPr>
        <p:blipFill>
          <a:blip r:embed="rId2"/>
          <a:stretch>
            <a:fillRect/>
          </a:stretch>
        </p:blipFill>
        <p:spPr>
          <a:xfrm>
            <a:off x="3317710" y="1225470"/>
            <a:ext cx="5548884" cy="5528768"/>
          </a:xfrm>
          <a:prstGeom prst="rect">
            <a:avLst/>
          </a:prstGeom>
          <a:ln w="12700">
            <a:miter lim="400000"/>
          </a:ln>
        </p:spPr>
      </p:pic>
      <p:sp>
        <p:nvSpPr>
          <p:cNvPr id="136" name="Figure 5.4"/>
          <p:cNvSpPr txBox="1"/>
          <p:nvPr/>
        </p:nvSpPr>
        <p:spPr>
          <a:xfrm>
            <a:off x="1152199" y="3506253"/>
            <a:ext cx="180177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t>Figure 5.4</a:t>
            </a:r>
          </a:p>
        </p:txBody>
      </p:sp>
    </p:spTree>
    <p:extLst>
      <p:ext uri="{BB962C8B-B14F-4D97-AF65-F5344CB8AC3E}">
        <p14:creationId xmlns:p14="http://schemas.microsoft.com/office/powerpoint/2010/main" val="27641350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Some classic definitions</a:t>
            </a:r>
          </a:p>
        </p:txBody>
      </p:sp>
      <p:pic>
        <p:nvPicPr>
          <p:cNvPr id="3" name="Picture 3">
            <a:extLst>
              <a:ext uri="{FF2B5EF4-FFF2-40B4-BE49-F238E27FC236}">
                <a16:creationId xmlns:a16="http://schemas.microsoft.com/office/drawing/2014/main" id="{EDF21BAA-37AF-4F6E-A77B-2772AFBD4B54}"/>
              </a:ext>
            </a:extLst>
          </p:cNvPr>
          <p:cNvPicPr>
            <a:picLocks noChangeAspect="1"/>
          </p:cNvPicPr>
          <p:nvPr/>
        </p:nvPicPr>
        <p:blipFill>
          <a:blip r:embed="rId2"/>
          <a:stretch>
            <a:fillRect/>
          </a:stretch>
        </p:blipFill>
        <p:spPr>
          <a:xfrm>
            <a:off x="238125" y="1228244"/>
            <a:ext cx="11725275" cy="4887288"/>
          </a:xfrm>
          <a:prstGeom prst="rect">
            <a:avLst/>
          </a:prstGeom>
        </p:spPr>
      </p:pic>
    </p:spTree>
    <p:extLst>
      <p:ext uri="{BB962C8B-B14F-4D97-AF65-F5344CB8AC3E}">
        <p14:creationId xmlns:p14="http://schemas.microsoft.com/office/powerpoint/2010/main" val="347640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eight Decay"/>
          <p:cNvSpPr>
            <a:spLocks noGrp="1"/>
          </p:cNvSpPr>
          <p:nvPr>
            <p:ph type="title"/>
          </p:nvPr>
        </p:nvSpPr>
        <p:spPr>
          <a:xfrm>
            <a:off x="323393" y="112418"/>
            <a:ext cx="10667759" cy="1271744"/>
          </a:xfrm>
          <a:prstGeom prst="rect">
            <a:avLst/>
          </a:prstGeom>
        </p:spPr>
        <p:txBody>
          <a:bodyPr/>
          <a:lstStyle/>
          <a:p>
            <a:r>
              <a:t>Weight Decay</a:t>
            </a:r>
          </a:p>
        </p:txBody>
      </p:sp>
      <p:pic>
        <p:nvPicPr>
          <p:cNvPr id="139" name="Image" descr="Image"/>
          <p:cNvPicPr>
            <a:picLocks noChangeAspect="1"/>
          </p:cNvPicPr>
          <p:nvPr/>
        </p:nvPicPr>
        <p:blipFill>
          <a:blip r:embed="rId2"/>
          <a:stretch>
            <a:fillRect/>
          </a:stretch>
        </p:blipFill>
        <p:spPr>
          <a:xfrm>
            <a:off x="1540971" y="1776359"/>
            <a:ext cx="8899751" cy="4236649"/>
          </a:xfrm>
          <a:prstGeom prst="rect">
            <a:avLst/>
          </a:prstGeom>
          <a:ln w="12700">
            <a:miter lim="400000"/>
          </a:ln>
        </p:spPr>
      </p:pic>
      <p:sp>
        <p:nvSpPr>
          <p:cNvPr id="140" name="Figure 5.5"/>
          <p:cNvSpPr txBox="1"/>
          <p:nvPr/>
        </p:nvSpPr>
        <p:spPr>
          <a:xfrm>
            <a:off x="5089959" y="6318417"/>
            <a:ext cx="180177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t>Figure 5.5</a:t>
            </a:r>
          </a:p>
        </p:txBody>
      </p:sp>
    </p:spTree>
    <p:extLst>
      <p:ext uri="{BB962C8B-B14F-4D97-AF65-F5344CB8AC3E}">
        <p14:creationId xmlns:p14="http://schemas.microsoft.com/office/powerpoint/2010/main" val="266194463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Bias and Variance"/>
          <p:cNvSpPr>
            <a:spLocks noGrp="1"/>
          </p:cNvSpPr>
          <p:nvPr>
            <p:ph type="title"/>
          </p:nvPr>
        </p:nvSpPr>
        <p:spPr>
          <a:xfrm>
            <a:off x="554302" y="104721"/>
            <a:ext cx="10406063" cy="1518047"/>
          </a:xfrm>
          <a:prstGeom prst="rect">
            <a:avLst/>
          </a:prstGeom>
        </p:spPr>
        <p:txBody>
          <a:bodyPr/>
          <a:lstStyle/>
          <a:p>
            <a:r>
              <a:t>Bias and Variance</a:t>
            </a:r>
          </a:p>
        </p:txBody>
      </p:sp>
      <p:pic>
        <p:nvPicPr>
          <p:cNvPr id="143" name="Image" descr="Image"/>
          <p:cNvPicPr>
            <a:picLocks noChangeAspect="1"/>
          </p:cNvPicPr>
          <p:nvPr/>
        </p:nvPicPr>
        <p:blipFill>
          <a:blip r:embed="rId2"/>
          <a:stretch>
            <a:fillRect/>
          </a:stretch>
        </p:blipFill>
        <p:spPr>
          <a:xfrm>
            <a:off x="1636079" y="1559773"/>
            <a:ext cx="8242510" cy="4408016"/>
          </a:xfrm>
          <a:prstGeom prst="rect">
            <a:avLst/>
          </a:prstGeom>
          <a:ln w="12700">
            <a:miter lim="400000"/>
          </a:ln>
        </p:spPr>
      </p:pic>
      <p:sp>
        <p:nvSpPr>
          <p:cNvPr id="144" name="Figure 5.6"/>
          <p:cNvSpPr txBox="1"/>
          <p:nvPr/>
        </p:nvSpPr>
        <p:spPr>
          <a:xfrm>
            <a:off x="5428626" y="6118296"/>
            <a:ext cx="180177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t>Figure 5.6</a:t>
            </a:r>
          </a:p>
        </p:txBody>
      </p:sp>
    </p:spTree>
    <p:extLst>
      <p:ext uri="{BB962C8B-B14F-4D97-AF65-F5344CB8AC3E}">
        <p14:creationId xmlns:p14="http://schemas.microsoft.com/office/powerpoint/2010/main" val="9867263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516" y="431702"/>
            <a:ext cx="9944100" cy="811213"/>
          </a:xfrm>
        </p:spPr>
        <p:txBody>
          <a:bodyPr/>
          <a:lstStyle/>
          <a:p>
            <a:r>
              <a:rPr lang="en-US">
                <a:ea typeface="+mj-lt"/>
                <a:cs typeface="+mj-lt"/>
              </a:rPr>
              <a:t>The Pragmatist’s View</a:t>
            </a:r>
            <a:endParaRPr lang="en-US"/>
          </a:p>
        </p:txBody>
      </p:sp>
      <p:sp>
        <p:nvSpPr>
          <p:cNvPr id="4" name="TextBox 3">
            <a:extLst>
              <a:ext uri="{FF2B5EF4-FFF2-40B4-BE49-F238E27FC236}">
                <a16:creationId xmlns:a16="http://schemas.microsoft.com/office/drawing/2014/main" id="{0AEB48A6-A63A-4120-8292-04619BFBCDC5}"/>
              </a:ext>
            </a:extLst>
          </p:cNvPr>
          <p:cNvSpPr txBox="1"/>
          <p:nvPr/>
        </p:nvSpPr>
        <p:spPr>
          <a:xfrm>
            <a:off x="382948" y="2291192"/>
            <a:ext cx="1122732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rPr>
              <a:t>“AI is that which appears in academic conferences on AI”</a:t>
            </a:r>
            <a:endParaRPr lang="en-US" sz="3600" dirty="0">
              <a:cs typeface="Calibri"/>
            </a:endParaRPr>
          </a:p>
          <a:p>
            <a:endParaRPr lang="en-US" sz="3600" dirty="0">
              <a:ea typeface="+mn-lt"/>
              <a:cs typeface="+mn-lt"/>
            </a:endParaRPr>
          </a:p>
          <a:p>
            <a:endParaRPr lang="en-US" sz="3600" dirty="0">
              <a:ea typeface="+mn-lt"/>
              <a:cs typeface="+mn-lt"/>
            </a:endParaRPr>
          </a:p>
          <a:p>
            <a:endParaRPr lang="en-US" sz="3600" dirty="0">
              <a:ea typeface="+mn-lt"/>
              <a:cs typeface="+mn-lt"/>
            </a:endParaRPr>
          </a:p>
          <a:p>
            <a:r>
              <a:rPr lang="en-US" sz="3600" dirty="0">
                <a:ea typeface="+mn-lt"/>
                <a:cs typeface="+mn-lt"/>
              </a:rPr>
              <a:t>(Let’s ignore the possibility of "AI" from other sources)</a:t>
            </a:r>
            <a:endParaRPr lang="en-US" sz="3600" dirty="0">
              <a:cs typeface="Calibri"/>
            </a:endParaRPr>
          </a:p>
        </p:txBody>
      </p:sp>
    </p:spTree>
    <p:extLst>
      <p:ext uri="{BB962C8B-B14F-4D97-AF65-F5344CB8AC3E}">
        <p14:creationId xmlns:p14="http://schemas.microsoft.com/office/powerpoint/2010/main" val="373639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a:t>
            </a:r>
            <a:endParaRPr lang="en-US"/>
          </a:p>
        </p:txBody>
      </p:sp>
      <p:pic>
        <p:nvPicPr>
          <p:cNvPr id="4" name="Picture 4">
            <a:extLst>
              <a:ext uri="{FF2B5EF4-FFF2-40B4-BE49-F238E27FC236}">
                <a16:creationId xmlns:a16="http://schemas.microsoft.com/office/drawing/2014/main" id="{1686074F-6B70-4C48-BFDF-586186FD198A}"/>
              </a:ext>
            </a:extLst>
          </p:cNvPr>
          <p:cNvPicPr>
            <a:picLocks noChangeAspect="1"/>
          </p:cNvPicPr>
          <p:nvPr/>
        </p:nvPicPr>
        <p:blipFill>
          <a:blip r:embed="rId2"/>
          <a:stretch>
            <a:fillRect/>
          </a:stretch>
        </p:blipFill>
        <p:spPr>
          <a:xfrm>
            <a:off x="812277" y="860279"/>
            <a:ext cx="10677424" cy="5145296"/>
          </a:xfrm>
          <a:prstGeom prst="rect">
            <a:avLst/>
          </a:prstGeom>
        </p:spPr>
      </p:pic>
    </p:spTree>
    <p:extLst>
      <p:ext uri="{BB962C8B-B14F-4D97-AF65-F5344CB8AC3E}">
        <p14:creationId xmlns:p14="http://schemas.microsoft.com/office/powerpoint/2010/main" val="38133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 cont...</a:t>
            </a:r>
            <a:endParaRPr lang="en-US"/>
          </a:p>
        </p:txBody>
      </p:sp>
      <p:pic>
        <p:nvPicPr>
          <p:cNvPr id="3" name="Picture 4">
            <a:extLst>
              <a:ext uri="{FF2B5EF4-FFF2-40B4-BE49-F238E27FC236}">
                <a16:creationId xmlns:a16="http://schemas.microsoft.com/office/drawing/2014/main" id="{1641A2AD-0CCF-4456-8752-5205843A5E76}"/>
              </a:ext>
            </a:extLst>
          </p:cNvPr>
          <p:cNvPicPr>
            <a:picLocks noChangeAspect="1"/>
          </p:cNvPicPr>
          <p:nvPr/>
        </p:nvPicPr>
        <p:blipFill>
          <a:blip r:embed="rId2"/>
          <a:stretch>
            <a:fillRect/>
          </a:stretch>
        </p:blipFill>
        <p:spPr>
          <a:xfrm>
            <a:off x="1472153" y="925980"/>
            <a:ext cx="8996314" cy="5068885"/>
          </a:xfrm>
          <a:prstGeom prst="rect">
            <a:avLst/>
          </a:prstGeom>
        </p:spPr>
      </p:pic>
    </p:spTree>
    <p:extLst>
      <p:ext uri="{BB962C8B-B14F-4D97-AF65-F5344CB8AC3E}">
        <p14:creationId xmlns:p14="http://schemas.microsoft.com/office/powerpoint/2010/main" val="105649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 cont...</a:t>
            </a:r>
            <a:endParaRPr lang="en-US"/>
          </a:p>
        </p:txBody>
      </p:sp>
      <p:pic>
        <p:nvPicPr>
          <p:cNvPr id="4" name="Picture 4">
            <a:extLst>
              <a:ext uri="{FF2B5EF4-FFF2-40B4-BE49-F238E27FC236}">
                <a16:creationId xmlns:a16="http://schemas.microsoft.com/office/drawing/2014/main" id="{B3BB23BD-9BE4-41C6-882A-CBA09DC181BF}"/>
              </a:ext>
            </a:extLst>
          </p:cNvPr>
          <p:cNvPicPr>
            <a:picLocks noChangeAspect="1"/>
          </p:cNvPicPr>
          <p:nvPr/>
        </p:nvPicPr>
        <p:blipFill>
          <a:blip r:embed="rId2"/>
          <a:stretch>
            <a:fillRect/>
          </a:stretch>
        </p:blipFill>
        <p:spPr>
          <a:xfrm>
            <a:off x="1267906" y="929884"/>
            <a:ext cx="9137713" cy="5186767"/>
          </a:xfrm>
          <a:prstGeom prst="rect">
            <a:avLst/>
          </a:prstGeom>
        </p:spPr>
      </p:pic>
    </p:spTree>
    <p:extLst>
      <p:ext uri="{BB962C8B-B14F-4D97-AF65-F5344CB8AC3E}">
        <p14:creationId xmlns:p14="http://schemas.microsoft.com/office/powerpoint/2010/main" val="313020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1104</Words>
  <Application>Microsoft Office PowerPoint</Application>
  <PresentationFormat>Widescreen</PresentationFormat>
  <Paragraphs>234</Paragraphs>
  <Slides>51</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Microsoft YaHei UI</vt:lpstr>
      <vt:lpstr>Arial</vt:lpstr>
      <vt:lpstr>Calibri</vt:lpstr>
      <vt:lpstr>Calibri Light</vt:lpstr>
      <vt:lpstr>Helvetica</vt:lpstr>
      <vt:lpstr>Helvetica Light</vt:lpstr>
      <vt:lpstr>΢���ź�</vt:lpstr>
      <vt:lpstr>Office Theme</vt:lpstr>
      <vt:lpstr>White</vt:lpstr>
      <vt:lpstr> </vt:lpstr>
      <vt:lpstr>Textbooks</vt:lpstr>
      <vt:lpstr>Outline</vt:lpstr>
      <vt:lpstr>What is "AI"?</vt:lpstr>
      <vt:lpstr>Some classic definitions</vt:lpstr>
      <vt:lpstr>The Pragmatist’s View</vt:lpstr>
      <vt:lpstr>Paper Titles in AAAI</vt:lpstr>
      <vt:lpstr>Paper Titles in AAAI cont...</vt:lpstr>
      <vt:lpstr>Paper Titles in AAAI cont...</vt:lpstr>
      <vt:lpstr>Paper Titles in AAAI cont...</vt:lpstr>
      <vt:lpstr>A Broader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Programming - sorting</vt:lpstr>
      <vt:lpstr>Machine learning - sorting</vt:lpstr>
      <vt:lpstr>A real world problem – Will he/she be late?</vt:lpstr>
      <vt:lpstr>Learn from experience/data - induction</vt:lpstr>
      <vt:lpstr>Machine learning way</vt:lpstr>
      <vt:lpstr>Price of house</vt:lpstr>
      <vt:lpstr>A Translation System without dictionary</vt:lpstr>
      <vt:lpstr>English - Greek</vt:lpstr>
      <vt:lpstr>PowerPoint Presentation</vt:lpstr>
      <vt:lpstr>PowerPoint Presentation</vt:lpstr>
      <vt:lpstr>Machine  vs. human</vt:lpstr>
      <vt:lpstr>Scope</vt:lpstr>
      <vt:lpstr>PowerPoint Presentation</vt:lpstr>
      <vt:lpstr>Machine learning = Pattern Recognition</vt:lpstr>
      <vt:lpstr>Statistical learning ≈ Machine learning</vt:lpstr>
      <vt:lpstr>Computer Vision =  Machine learning + Image Processing</vt:lpstr>
      <vt:lpstr>Speech Recognition =  Machine learning + Speech Processing + NLP</vt:lpstr>
      <vt:lpstr>Methods</vt:lpstr>
      <vt:lpstr>3 types of learning</vt:lpstr>
      <vt:lpstr>Regression</vt:lpstr>
      <vt:lpstr>Logistic Regression</vt:lpstr>
      <vt:lpstr>Neural Network</vt:lpstr>
      <vt:lpstr>Neural Network - LeNet</vt:lpstr>
      <vt:lpstr>Support Vector Machine with kernel</vt:lpstr>
      <vt:lpstr>Reinforcement Learning</vt:lpstr>
      <vt:lpstr>Others</vt:lpstr>
      <vt:lpstr>Linear Regression</vt:lpstr>
      <vt:lpstr>Underfitting and Overfitting in Polynomial Estimation</vt:lpstr>
      <vt:lpstr>Generalization and Capacity</vt:lpstr>
      <vt:lpstr>Training Set Size</vt:lpstr>
      <vt:lpstr>Weight Decay</vt:lpstr>
      <vt:lpstr>Bias and Variance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 Machine Learning</dc:title>
  <dc:creator/>
  <cp:keywords/>
  <cp:lastModifiedBy/>
  <cp:revision>286</cp:revision>
  <dcterms:created xsi:type="dcterms:W3CDTF">2017-06-04T11:26:11Z</dcterms:created>
  <dcterms:modified xsi:type="dcterms:W3CDTF">2023-02-26T14:47:35Z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